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0"/>
  </p:notesMasterIdLst>
  <p:sldIdLst>
    <p:sldId id="256" r:id="rId2"/>
    <p:sldId id="329" r:id="rId3"/>
    <p:sldId id="259" r:id="rId4"/>
    <p:sldId id="257" r:id="rId5"/>
    <p:sldId id="258" r:id="rId6"/>
    <p:sldId id="320" r:id="rId7"/>
    <p:sldId id="289" r:id="rId8"/>
    <p:sldId id="299" r:id="rId9"/>
    <p:sldId id="301" r:id="rId10"/>
    <p:sldId id="300" r:id="rId11"/>
    <p:sldId id="328" r:id="rId12"/>
    <p:sldId id="295" r:id="rId13"/>
    <p:sldId id="298" r:id="rId14"/>
    <p:sldId id="292" r:id="rId15"/>
    <p:sldId id="294" r:id="rId16"/>
    <p:sldId id="309" r:id="rId17"/>
    <p:sldId id="303" r:id="rId18"/>
    <p:sldId id="304" r:id="rId19"/>
    <p:sldId id="306" r:id="rId20"/>
    <p:sldId id="305" r:id="rId21"/>
    <p:sldId id="307" r:id="rId22"/>
    <p:sldId id="312" r:id="rId23"/>
    <p:sldId id="293" r:id="rId24"/>
    <p:sldId id="297" r:id="rId25"/>
    <p:sldId id="308" r:id="rId26"/>
    <p:sldId id="315" r:id="rId27"/>
    <p:sldId id="316" r:id="rId28"/>
    <p:sldId id="311" r:id="rId29"/>
    <p:sldId id="313" r:id="rId30"/>
    <p:sldId id="314" r:id="rId31"/>
    <p:sldId id="331" r:id="rId32"/>
    <p:sldId id="330" r:id="rId33"/>
    <p:sldId id="324" r:id="rId34"/>
    <p:sldId id="322" r:id="rId35"/>
    <p:sldId id="323" r:id="rId36"/>
    <p:sldId id="325" r:id="rId37"/>
    <p:sldId id="326" r:id="rId38"/>
    <p:sldId id="319" r:id="rId39"/>
  </p:sldIdLst>
  <p:sldSz cx="9144000" cy="6858000" type="screen4x3"/>
  <p:notesSz cx="6858000" cy="9144000"/>
  <p:defaultTextStyle>
    <a:defPPr>
      <a:defRPr lang="it-IT"/>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00"/>
    <a:srgbClr val="FFFF00"/>
  </p:clrMru>
</p:presentationPr>
</file>

<file path=ppt/tableStyles.xml><?xml version="1.0" encoding="utf-8"?>
<a:tblStyleLst xmlns:a="http://schemas.openxmlformats.org/drawingml/2006/main" def="{5C22544A-7EE6-4342-B048-85BDC9FD1C3A}">
  <a:tblStyle styleId="{5C22544A-7EE6-4342-B048-85BDC9FD1C3A}" styleName="Stile medio 2 - Color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Stile medio 2 - Color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803" autoAdjust="0"/>
  </p:normalViewPr>
  <p:slideViewPr>
    <p:cSldViewPr>
      <p:cViewPr varScale="1">
        <p:scale>
          <a:sx n="74" d="100"/>
          <a:sy n="74" d="100"/>
        </p:scale>
        <p:origin x="-396" y="-96"/>
      </p:cViewPr>
      <p:guideLst>
        <p:guide orient="horz" pos="2160"/>
        <p:guide pos="2880"/>
      </p:guideLst>
    </p:cSldViewPr>
  </p:slideViewPr>
  <p:notesTextViewPr>
    <p:cViewPr>
      <p:scale>
        <a:sx n="100" d="100"/>
        <a:sy n="100" d="100"/>
      </p:scale>
      <p:origin x="0" y="0"/>
    </p:cViewPr>
  </p:notesTextViewPr>
  <p:sorterViewPr>
    <p:cViewPr>
      <p:scale>
        <a:sx n="66" d="100"/>
        <a:sy n="66" d="100"/>
      </p:scale>
      <p:origin x="0" y="312"/>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7.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7.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33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pPr>
              <a:defRPr/>
            </a:pPr>
            <a:endParaRPr lang="it-IT"/>
          </a:p>
        </p:txBody>
      </p:sp>
      <p:sp>
        <p:nvSpPr>
          <p:cNvPr id="1433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pPr>
              <a:defRPr/>
            </a:pPr>
            <a:endParaRPr lang="it-IT"/>
          </a:p>
        </p:txBody>
      </p:sp>
      <p:sp>
        <p:nvSpPr>
          <p:cNvPr id="1434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1434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it-IT" noProof="0" smtClean="0"/>
              <a:t>Fare clic per modificare gli stili del testo dello schema</a:t>
            </a:r>
          </a:p>
          <a:p>
            <a:pPr lvl="1"/>
            <a:r>
              <a:rPr lang="it-IT" noProof="0" smtClean="0"/>
              <a:t>Secondo livello</a:t>
            </a:r>
          </a:p>
          <a:p>
            <a:pPr lvl="2"/>
            <a:r>
              <a:rPr lang="it-IT" noProof="0" smtClean="0"/>
              <a:t>Terzo livello</a:t>
            </a:r>
          </a:p>
          <a:p>
            <a:pPr lvl="3"/>
            <a:r>
              <a:rPr lang="it-IT" noProof="0" smtClean="0"/>
              <a:t>Quarto livello</a:t>
            </a:r>
          </a:p>
          <a:p>
            <a:pPr lvl="4"/>
            <a:r>
              <a:rPr lang="it-IT" noProof="0" smtClean="0"/>
              <a:t>Quinto livello</a:t>
            </a:r>
          </a:p>
        </p:txBody>
      </p:sp>
      <p:sp>
        <p:nvSpPr>
          <p:cNvPr id="1434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pPr>
              <a:defRPr/>
            </a:pPr>
            <a:endParaRPr lang="it-IT"/>
          </a:p>
        </p:txBody>
      </p:sp>
      <p:sp>
        <p:nvSpPr>
          <p:cNvPr id="1434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pPr>
              <a:defRPr/>
            </a:pPr>
            <a:fld id="{34054C54-D0C6-4252-80C9-02863DA02EEF}" type="slidenum">
              <a:rPr lang="it-IT"/>
              <a:pPr>
                <a:defRPr/>
              </a:pPr>
              <a:t>‹N›</a:t>
            </a:fld>
            <a:endParaRPr lang="it-IT"/>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p:cNvSpPr>
            <a:spLocks noGrp="1"/>
          </p:cNvSpPr>
          <p:nvPr>
            <p:ph type="ctrTitle"/>
          </p:nvPr>
        </p:nvSpPr>
        <p:spPr>
          <a:xfrm>
            <a:off x="685800" y="2130425"/>
            <a:ext cx="7772400" cy="1470025"/>
          </a:xfrm>
        </p:spPr>
        <p:txBody>
          <a:bodyPr/>
          <a:lstStyle/>
          <a:p>
            <a:r>
              <a:rPr lang="it-IT" smtClean="0"/>
              <a:t>Fare clic per modificare lo stile del titolo</a:t>
            </a:r>
            <a:endParaRPr lang="it-IT"/>
          </a:p>
        </p:txBody>
      </p:sp>
      <p:sp>
        <p:nvSpPr>
          <p:cNvPr id="3" name="Sottotitolo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it-IT" smtClean="0"/>
              <a:t>Fare clic per modificare lo stile del sottotitolo dello schema</a:t>
            </a:r>
            <a:endParaRPr lang="it-IT"/>
          </a:p>
        </p:txBody>
      </p:sp>
      <p:sp>
        <p:nvSpPr>
          <p:cNvPr id="4" name="Rectangle 4"/>
          <p:cNvSpPr>
            <a:spLocks noGrp="1" noChangeArrowheads="1"/>
          </p:cNvSpPr>
          <p:nvPr>
            <p:ph type="dt" sz="half" idx="10"/>
          </p:nvPr>
        </p:nvSpPr>
        <p:spPr>
          <a:ln/>
        </p:spPr>
        <p:txBody>
          <a:bodyPr/>
          <a:lstStyle>
            <a:lvl1pPr>
              <a:defRPr/>
            </a:lvl1pPr>
          </a:lstStyle>
          <a:p>
            <a:pPr>
              <a:defRPr/>
            </a:pPr>
            <a:endParaRPr lang="it-IT"/>
          </a:p>
        </p:txBody>
      </p:sp>
      <p:sp>
        <p:nvSpPr>
          <p:cNvPr id="5" name="Rectangle 5"/>
          <p:cNvSpPr>
            <a:spLocks noGrp="1" noChangeArrowheads="1"/>
          </p:cNvSpPr>
          <p:nvPr>
            <p:ph type="ftr" sz="quarter" idx="11"/>
          </p:nvPr>
        </p:nvSpPr>
        <p:spPr>
          <a:ln/>
        </p:spPr>
        <p:txBody>
          <a:bodyPr/>
          <a:lstStyle>
            <a:lvl1pPr>
              <a:defRPr/>
            </a:lvl1pPr>
          </a:lstStyle>
          <a:p>
            <a:pPr>
              <a:defRPr/>
            </a:pPr>
            <a:endParaRPr lang="it-IT"/>
          </a:p>
        </p:txBody>
      </p:sp>
      <p:sp>
        <p:nvSpPr>
          <p:cNvPr id="6" name="Rectangle 6"/>
          <p:cNvSpPr>
            <a:spLocks noGrp="1" noChangeArrowheads="1"/>
          </p:cNvSpPr>
          <p:nvPr>
            <p:ph type="sldNum" sz="quarter" idx="12"/>
          </p:nvPr>
        </p:nvSpPr>
        <p:spPr>
          <a:ln/>
        </p:spPr>
        <p:txBody>
          <a:bodyPr/>
          <a:lstStyle>
            <a:lvl1pPr>
              <a:defRPr/>
            </a:lvl1pPr>
          </a:lstStyle>
          <a:p>
            <a:pPr>
              <a:defRPr/>
            </a:pPr>
            <a:fld id="{1219989D-FA99-4F82-8EF7-9511B11AF0BE}" type="slidenum">
              <a:rPr lang="it-IT"/>
              <a:pPr>
                <a:defRPr/>
              </a:pPr>
              <a:t>‹N›</a:t>
            </a:fld>
            <a:endParaRPr lang="it-IT"/>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testo verticale 2"/>
          <p:cNvSpPr>
            <a:spLocks noGrp="1"/>
          </p:cNvSpPr>
          <p:nvPr>
            <p:ph type="body" orient="vert" idx="1"/>
          </p:nvPr>
        </p:nvSpPr>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Rectangle 4"/>
          <p:cNvSpPr>
            <a:spLocks noGrp="1" noChangeArrowheads="1"/>
          </p:cNvSpPr>
          <p:nvPr>
            <p:ph type="dt" sz="half" idx="10"/>
          </p:nvPr>
        </p:nvSpPr>
        <p:spPr>
          <a:ln/>
        </p:spPr>
        <p:txBody>
          <a:bodyPr/>
          <a:lstStyle>
            <a:lvl1pPr>
              <a:defRPr/>
            </a:lvl1pPr>
          </a:lstStyle>
          <a:p>
            <a:pPr>
              <a:defRPr/>
            </a:pPr>
            <a:endParaRPr lang="it-IT"/>
          </a:p>
        </p:txBody>
      </p:sp>
      <p:sp>
        <p:nvSpPr>
          <p:cNvPr id="5" name="Rectangle 5"/>
          <p:cNvSpPr>
            <a:spLocks noGrp="1" noChangeArrowheads="1"/>
          </p:cNvSpPr>
          <p:nvPr>
            <p:ph type="ftr" sz="quarter" idx="11"/>
          </p:nvPr>
        </p:nvSpPr>
        <p:spPr>
          <a:ln/>
        </p:spPr>
        <p:txBody>
          <a:bodyPr/>
          <a:lstStyle>
            <a:lvl1pPr>
              <a:defRPr/>
            </a:lvl1pPr>
          </a:lstStyle>
          <a:p>
            <a:pPr>
              <a:defRPr/>
            </a:pPr>
            <a:endParaRPr lang="it-IT"/>
          </a:p>
        </p:txBody>
      </p:sp>
      <p:sp>
        <p:nvSpPr>
          <p:cNvPr id="6" name="Rectangle 6"/>
          <p:cNvSpPr>
            <a:spLocks noGrp="1" noChangeArrowheads="1"/>
          </p:cNvSpPr>
          <p:nvPr>
            <p:ph type="sldNum" sz="quarter" idx="12"/>
          </p:nvPr>
        </p:nvSpPr>
        <p:spPr>
          <a:ln/>
        </p:spPr>
        <p:txBody>
          <a:bodyPr/>
          <a:lstStyle>
            <a:lvl1pPr>
              <a:defRPr/>
            </a:lvl1pPr>
          </a:lstStyle>
          <a:p>
            <a:pPr>
              <a:defRPr/>
            </a:pPr>
            <a:fld id="{6CCA570B-D47A-4A0A-A71D-F531E3C0A49B}" type="slidenum">
              <a:rPr lang="it-IT"/>
              <a:pPr>
                <a:defRPr/>
              </a:pPr>
              <a:t>‹N›</a:t>
            </a:fld>
            <a:endParaRPr lang="it-IT"/>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6629400" y="274638"/>
            <a:ext cx="2057400" cy="5851525"/>
          </a:xfrm>
        </p:spPr>
        <p:txBody>
          <a:bodyPr vert="eaVert"/>
          <a:lstStyle/>
          <a:p>
            <a:r>
              <a:rPr lang="it-IT" smtClean="0"/>
              <a:t>Fare clic per modificare lo stile del titolo</a:t>
            </a:r>
            <a:endParaRPr lang="it-IT"/>
          </a:p>
        </p:txBody>
      </p:sp>
      <p:sp>
        <p:nvSpPr>
          <p:cNvPr id="3" name="Segnaposto testo verticale 2"/>
          <p:cNvSpPr>
            <a:spLocks noGrp="1"/>
          </p:cNvSpPr>
          <p:nvPr>
            <p:ph type="body" orient="vert" idx="1"/>
          </p:nvPr>
        </p:nvSpPr>
        <p:spPr>
          <a:xfrm>
            <a:off x="457200" y="274638"/>
            <a:ext cx="6019800" cy="5851525"/>
          </a:xfrm>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Rectangle 4"/>
          <p:cNvSpPr>
            <a:spLocks noGrp="1" noChangeArrowheads="1"/>
          </p:cNvSpPr>
          <p:nvPr>
            <p:ph type="dt" sz="half" idx="10"/>
          </p:nvPr>
        </p:nvSpPr>
        <p:spPr>
          <a:ln/>
        </p:spPr>
        <p:txBody>
          <a:bodyPr/>
          <a:lstStyle>
            <a:lvl1pPr>
              <a:defRPr/>
            </a:lvl1pPr>
          </a:lstStyle>
          <a:p>
            <a:pPr>
              <a:defRPr/>
            </a:pPr>
            <a:endParaRPr lang="it-IT"/>
          </a:p>
        </p:txBody>
      </p:sp>
      <p:sp>
        <p:nvSpPr>
          <p:cNvPr id="5" name="Rectangle 5"/>
          <p:cNvSpPr>
            <a:spLocks noGrp="1" noChangeArrowheads="1"/>
          </p:cNvSpPr>
          <p:nvPr>
            <p:ph type="ftr" sz="quarter" idx="11"/>
          </p:nvPr>
        </p:nvSpPr>
        <p:spPr>
          <a:ln/>
        </p:spPr>
        <p:txBody>
          <a:bodyPr/>
          <a:lstStyle>
            <a:lvl1pPr>
              <a:defRPr/>
            </a:lvl1pPr>
          </a:lstStyle>
          <a:p>
            <a:pPr>
              <a:defRPr/>
            </a:pPr>
            <a:endParaRPr lang="it-IT"/>
          </a:p>
        </p:txBody>
      </p:sp>
      <p:sp>
        <p:nvSpPr>
          <p:cNvPr id="6" name="Rectangle 6"/>
          <p:cNvSpPr>
            <a:spLocks noGrp="1" noChangeArrowheads="1"/>
          </p:cNvSpPr>
          <p:nvPr>
            <p:ph type="sldNum" sz="quarter" idx="12"/>
          </p:nvPr>
        </p:nvSpPr>
        <p:spPr>
          <a:ln/>
        </p:spPr>
        <p:txBody>
          <a:bodyPr/>
          <a:lstStyle>
            <a:lvl1pPr>
              <a:defRPr/>
            </a:lvl1pPr>
          </a:lstStyle>
          <a:p>
            <a:pPr>
              <a:defRPr/>
            </a:pPr>
            <a:fld id="{74BDD9C3-953E-453E-8EAE-AD278BC8F026}" type="slidenum">
              <a:rPr lang="it-IT"/>
              <a:pPr>
                <a:defRPr/>
              </a:pPr>
              <a:t>‹N›</a:t>
            </a:fld>
            <a:endParaRPr lang="it-IT"/>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reserve="1">
  <p:cSld name="Contenuto">
    <p:spTree>
      <p:nvGrpSpPr>
        <p:cNvPr id="1" name=""/>
        <p:cNvGrpSpPr/>
        <p:nvPr/>
      </p:nvGrpSpPr>
      <p:grpSpPr>
        <a:xfrm>
          <a:off x="0" y="0"/>
          <a:ext cx="0" cy="0"/>
          <a:chOff x="0" y="0"/>
          <a:chExt cx="0" cy="0"/>
        </a:xfrm>
      </p:grpSpPr>
      <p:sp>
        <p:nvSpPr>
          <p:cNvPr id="2" name="Segnaposto contenuto 1"/>
          <p:cNvSpPr>
            <a:spLocks noGrp="1"/>
          </p:cNvSpPr>
          <p:nvPr>
            <p:ph/>
          </p:nvPr>
        </p:nvSpPr>
        <p:spPr>
          <a:xfrm>
            <a:off x="457200" y="274638"/>
            <a:ext cx="8229600" cy="5851525"/>
          </a:xfrm>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3" name="Rectangle 4"/>
          <p:cNvSpPr>
            <a:spLocks noGrp="1" noChangeArrowheads="1"/>
          </p:cNvSpPr>
          <p:nvPr>
            <p:ph type="dt" sz="half" idx="10"/>
          </p:nvPr>
        </p:nvSpPr>
        <p:spPr>
          <a:ln/>
        </p:spPr>
        <p:txBody>
          <a:bodyPr/>
          <a:lstStyle>
            <a:lvl1pPr>
              <a:defRPr/>
            </a:lvl1pPr>
          </a:lstStyle>
          <a:p>
            <a:pPr>
              <a:defRPr/>
            </a:pPr>
            <a:endParaRPr lang="it-IT"/>
          </a:p>
        </p:txBody>
      </p:sp>
      <p:sp>
        <p:nvSpPr>
          <p:cNvPr id="4" name="Rectangle 5"/>
          <p:cNvSpPr>
            <a:spLocks noGrp="1" noChangeArrowheads="1"/>
          </p:cNvSpPr>
          <p:nvPr>
            <p:ph type="ftr" sz="quarter" idx="11"/>
          </p:nvPr>
        </p:nvSpPr>
        <p:spPr>
          <a:ln/>
        </p:spPr>
        <p:txBody>
          <a:bodyPr/>
          <a:lstStyle>
            <a:lvl1pPr>
              <a:defRPr/>
            </a:lvl1pPr>
          </a:lstStyle>
          <a:p>
            <a:pPr>
              <a:defRPr/>
            </a:pPr>
            <a:endParaRPr lang="it-IT"/>
          </a:p>
        </p:txBody>
      </p:sp>
      <p:sp>
        <p:nvSpPr>
          <p:cNvPr id="5" name="Rectangle 6"/>
          <p:cNvSpPr>
            <a:spLocks noGrp="1" noChangeArrowheads="1"/>
          </p:cNvSpPr>
          <p:nvPr>
            <p:ph type="sldNum" sz="quarter" idx="12"/>
          </p:nvPr>
        </p:nvSpPr>
        <p:spPr>
          <a:ln/>
        </p:spPr>
        <p:txBody>
          <a:bodyPr/>
          <a:lstStyle>
            <a:lvl1pPr>
              <a:defRPr/>
            </a:lvl1pPr>
          </a:lstStyle>
          <a:p>
            <a:pPr>
              <a:defRPr/>
            </a:pPr>
            <a:fld id="{FD806ECF-D924-4766-B993-85132B96F7FF}" type="slidenum">
              <a:rPr lang="it-IT"/>
              <a:pPr>
                <a:defRPr/>
              </a:pPr>
              <a:t>‹N›</a:t>
            </a:fld>
            <a:endParaRPr lang="it-IT"/>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idx="1"/>
          </p:nvPr>
        </p:nvSpPr>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Rectangle 4"/>
          <p:cNvSpPr>
            <a:spLocks noGrp="1" noChangeArrowheads="1"/>
          </p:cNvSpPr>
          <p:nvPr>
            <p:ph type="dt" sz="half" idx="10"/>
          </p:nvPr>
        </p:nvSpPr>
        <p:spPr>
          <a:ln/>
        </p:spPr>
        <p:txBody>
          <a:bodyPr/>
          <a:lstStyle>
            <a:lvl1pPr>
              <a:defRPr/>
            </a:lvl1pPr>
          </a:lstStyle>
          <a:p>
            <a:pPr>
              <a:defRPr/>
            </a:pPr>
            <a:endParaRPr lang="it-IT"/>
          </a:p>
        </p:txBody>
      </p:sp>
      <p:sp>
        <p:nvSpPr>
          <p:cNvPr id="5" name="Rectangle 5"/>
          <p:cNvSpPr>
            <a:spLocks noGrp="1" noChangeArrowheads="1"/>
          </p:cNvSpPr>
          <p:nvPr>
            <p:ph type="ftr" sz="quarter" idx="11"/>
          </p:nvPr>
        </p:nvSpPr>
        <p:spPr>
          <a:ln/>
        </p:spPr>
        <p:txBody>
          <a:bodyPr/>
          <a:lstStyle>
            <a:lvl1pPr>
              <a:defRPr/>
            </a:lvl1pPr>
          </a:lstStyle>
          <a:p>
            <a:pPr>
              <a:defRPr/>
            </a:pPr>
            <a:endParaRPr lang="it-IT"/>
          </a:p>
        </p:txBody>
      </p:sp>
      <p:sp>
        <p:nvSpPr>
          <p:cNvPr id="6" name="Rectangle 6"/>
          <p:cNvSpPr>
            <a:spLocks noGrp="1" noChangeArrowheads="1"/>
          </p:cNvSpPr>
          <p:nvPr>
            <p:ph type="sldNum" sz="quarter" idx="12"/>
          </p:nvPr>
        </p:nvSpPr>
        <p:spPr>
          <a:ln/>
        </p:spPr>
        <p:txBody>
          <a:bodyPr/>
          <a:lstStyle>
            <a:lvl1pPr>
              <a:defRPr/>
            </a:lvl1pPr>
          </a:lstStyle>
          <a:p>
            <a:pPr>
              <a:defRPr/>
            </a:pPr>
            <a:fld id="{72447D7F-EDAF-4993-85DF-8528C7AA898F}" type="slidenum">
              <a:rPr lang="it-IT"/>
              <a:pPr>
                <a:defRPr/>
              </a:pPr>
              <a:t>‹N›</a:t>
            </a:fld>
            <a:endParaRPr lang="it-IT"/>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722313" y="4406900"/>
            <a:ext cx="7772400" cy="1362075"/>
          </a:xfrm>
        </p:spPr>
        <p:txBody>
          <a:bodyPr anchor="t"/>
          <a:lstStyle>
            <a:lvl1pPr algn="l">
              <a:defRPr sz="4000" b="1" cap="all"/>
            </a:lvl1pPr>
          </a:lstStyle>
          <a:p>
            <a:r>
              <a:rPr lang="it-IT" smtClean="0"/>
              <a:t>Fare clic per modificare lo stile del titolo</a:t>
            </a:r>
            <a:endParaRPr lang="it-IT"/>
          </a:p>
        </p:txBody>
      </p:sp>
      <p:sp>
        <p:nvSpPr>
          <p:cNvPr id="3" name="Segnaposto testo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it-IT" smtClean="0"/>
              <a:t>Fare clic per modificare stili del testo dello schema</a:t>
            </a:r>
          </a:p>
        </p:txBody>
      </p:sp>
      <p:sp>
        <p:nvSpPr>
          <p:cNvPr id="4" name="Rectangle 4"/>
          <p:cNvSpPr>
            <a:spLocks noGrp="1" noChangeArrowheads="1"/>
          </p:cNvSpPr>
          <p:nvPr>
            <p:ph type="dt" sz="half" idx="10"/>
          </p:nvPr>
        </p:nvSpPr>
        <p:spPr>
          <a:ln/>
        </p:spPr>
        <p:txBody>
          <a:bodyPr/>
          <a:lstStyle>
            <a:lvl1pPr>
              <a:defRPr/>
            </a:lvl1pPr>
          </a:lstStyle>
          <a:p>
            <a:pPr>
              <a:defRPr/>
            </a:pPr>
            <a:endParaRPr lang="it-IT"/>
          </a:p>
        </p:txBody>
      </p:sp>
      <p:sp>
        <p:nvSpPr>
          <p:cNvPr id="5" name="Rectangle 5"/>
          <p:cNvSpPr>
            <a:spLocks noGrp="1" noChangeArrowheads="1"/>
          </p:cNvSpPr>
          <p:nvPr>
            <p:ph type="ftr" sz="quarter" idx="11"/>
          </p:nvPr>
        </p:nvSpPr>
        <p:spPr>
          <a:ln/>
        </p:spPr>
        <p:txBody>
          <a:bodyPr/>
          <a:lstStyle>
            <a:lvl1pPr>
              <a:defRPr/>
            </a:lvl1pPr>
          </a:lstStyle>
          <a:p>
            <a:pPr>
              <a:defRPr/>
            </a:pPr>
            <a:endParaRPr lang="it-IT"/>
          </a:p>
        </p:txBody>
      </p:sp>
      <p:sp>
        <p:nvSpPr>
          <p:cNvPr id="6" name="Rectangle 6"/>
          <p:cNvSpPr>
            <a:spLocks noGrp="1" noChangeArrowheads="1"/>
          </p:cNvSpPr>
          <p:nvPr>
            <p:ph type="sldNum" sz="quarter" idx="12"/>
          </p:nvPr>
        </p:nvSpPr>
        <p:spPr>
          <a:ln/>
        </p:spPr>
        <p:txBody>
          <a:bodyPr/>
          <a:lstStyle>
            <a:lvl1pPr>
              <a:defRPr/>
            </a:lvl1pPr>
          </a:lstStyle>
          <a:p>
            <a:pPr>
              <a:defRPr/>
            </a:pPr>
            <a:fld id="{78FA732A-16B5-4B97-BDC4-DE8707C23DC1}" type="slidenum">
              <a:rPr lang="it-IT"/>
              <a:pPr>
                <a:defRPr/>
              </a:pPr>
              <a:t>‹N›</a:t>
            </a:fld>
            <a:endParaRPr lang="it-IT"/>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contenuto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Rectangle 4"/>
          <p:cNvSpPr>
            <a:spLocks noGrp="1" noChangeArrowheads="1"/>
          </p:cNvSpPr>
          <p:nvPr>
            <p:ph type="dt" sz="half" idx="10"/>
          </p:nvPr>
        </p:nvSpPr>
        <p:spPr>
          <a:ln/>
        </p:spPr>
        <p:txBody>
          <a:bodyPr/>
          <a:lstStyle>
            <a:lvl1pPr>
              <a:defRPr/>
            </a:lvl1pPr>
          </a:lstStyle>
          <a:p>
            <a:pPr>
              <a:defRPr/>
            </a:pPr>
            <a:endParaRPr lang="it-IT"/>
          </a:p>
        </p:txBody>
      </p:sp>
      <p:sp>
        <p:nvSpPr>
          <p:cNvPr id="6" name="Rectangle 5"/>
          <p:cNvSpPr>
            <a:spLocks noGrp="1" noChangeArrowheads="1"/>
          </p:cNvSpPr>
          <p:nvPr>
            <p:ph type="ftr" sz="quarter" idx="11"/>
          </p:nvPr>
        </p:nvSpPr>
        <p:spPr>
          <a:ln/>
        </p:spPr>
        <p:txBody>
          <a:bodyPr/>
          <a:lstStyle>
            <a:lvl1pPr>
              <a:defRPr/>
            </a:lvl1pPr>
          </a:lstStyle>
          <a:p>
            <a:pPr>
              <a:defRPr/>
            </a:pPr>
            <a:endParaRPr lang="it-IT"/>
          </a:p>
        </p:txBody>
      </p:sp>
      <p:sp>
        <p:nvSpPr>
          <p:cNvPr id="7" name="Rectangle 6"/>
          <p:cNvSpPr>
            <a:spLocks noGrp="1" noChangeArrowheads="1"/>
          </p:cNvSpPr>
          <p:nvPr>
            <p:ph type="sldNum" sz="quarter" idx="12"/>
          </p:nvPr>
        </p:nvSpPr>
        <p:spPr>
          <a:ln/>
        </p:spPr>
        <p:txBody>
          <a:bodyPr/>
          <a:lstStyle>
            <a:lvl1pPr>
              <a:defRPr/>
            </a:lvl1pPr>
          </a:lstStyle>
          <a:p>
            <a:pPr>
              <a:defRPr/>
            </a:pPr>
            <a:fld id="{EC1F1C57-6F69-47F5-93A4-DE3C6DFD9BAD}" type="slidenum">
              <a:rPr lang="it-IT"/>
              <a:pPr>
                <a:defRPr/>
              </a:pPr>
              <a:t>‹N›</a:t>
            </a:fld>
            <a:endParaRPr lang="it-IT"/>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lvl1pPr>
              <a:defRPr/>
            </a:lvl1pPr>
          </a:lstStyle>
          <a:p>
            <a:r>
              <a:rPr lang="it-IT" smtClean="0"/>
              <a:t>Fare clic per modificare lo stile del titolo</a:t>
            </a:r>
            <a:endParaRPr lang="it-IT"/>
          </a:p>
        </p:txBody>
      </p:sp>
      <p:sp>
        <p:nvSpPr>
          <p:cNvPr id="3" name="Segnaposto tes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4" name="Segnaposto contenut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tes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6" name="Segnaposto contenut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7" name="Rectangle 4"/>
          <p:cNvSpPr>
            <a:spLocks noGrp="1" noChangeArrowheads="1"/>
          </p:cNvSpPr>
          <p:nvPr>
            <p:ph type="dt" sz="half" idx="10"/>
          </p:nvPr>
        </p:nvSpPr>
        <p:spPr>
          <a:ln/>
        </p:spPr>
        <p:txBody>
          <a:bodyPr/>
          <a:lstStyle>
            <a:lvl1pPr>
              <a:defRPr/>
            </a:lvl1pPr>
          </a:lstStyle>
          <a:p>
            <a:pPr>
              <a:defRPr/>
            </a:pPr>
            <a:endParaRPr lang="it-IT"/>
          </a:p>
        </p:txBody>
      </p:sp>
      <p:sp>
        <p:nvSpPr>
          <p:cNvPr id="8" name="Rectangle 5"/>
          <p:cNvSpPr>
            <a:spLocks noGrp="1" noChangeArrowheads="1"/>
          </p:cNvSpPr>
          <p:nvPr>
            <p:ph type="ftr" sz="quarter" idx="11"/>
          </p:nvPr>
        </p:nvSpPr>
        <p:spPr>
          <a:ln/>
        </p:spPr>
        <p:txBody>
          <a:bodyPr/>
          <a:lstStyle>
            <a:lvl1pPr>
              <a:defRPr/>
            </a:lvl1pPr>
          </a:lstStyle>
          <a:p>
            <a:pPr>
              <a:defRPr/>
            </a:pPr>
            <a:endParaRPr lang="it-IT"/>
          </a:p>
        </p:txBody>
      </p:sp>
      <p:sp>
        <p:nvSpPr>
          <p:cNvPr id="9" name="Rectangle 6"/>
          <p:cNvSpPr>
            <a:spLocks noGrp="1" noChangeArrowheads="1"/>
          </p:cNvSpPr>
          <p:nvPr>
            <p:ph type="sldNum" sz="quarter" idx="12"/>
          </p:nvPr>
        </p:nvSpPr>
        <p:spPr>
          <a:ln/>
        </p:spPr>
        <p:txBody>
          <a:bodyPr/>
          <a:lstStyle>
            <a:lvl1pPr>
              <a:defRPr/>
            </a:lvl1pPr>
          </a:lstStyle>
          <a:p>
            <a:pPr>
              <a:defRPr/>
            </a:pPr>
            <a:fld id="{5D498444-0562-47D9-842B-51A565E3DA7D}" type="slidenum">
              <a:rPr lang="it-IT"/>
              <a:pPr>
                <a:defRPr/>
              </a:pPr>
              <a:t>‹N›</a:t>
            </a:fld>
            <a:endParaRPr lang="it-IT"/>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Rectangle 4"/>
          <p:cNvSpPr>
            <a:spLocks noGrp="1" noChangeArrowheads="1"/>
          </p:cNvSpPr>
          <p:nvPr>
            <p:ph type="dt" sz="half" idx="10"/>
          </p:nvPr>
        </p:nvSpPr>
        <p:spPr>
          <a:ln/>
        </p:spPr>
        <p:txBody>
          <a:bodyPr/>
          <a:lstStyle>
            <a:lvl1pPr>
              <a:defRPr/>
            </a:lvl1pPr>
          </a:lstStyle>
          <a:p>
            <a:pPr>
              <a:defRPr/>
            </a:pPr>
            <a:endParaRPr lang="it-IT"/>
          </a:p>
        </p:txBody>
      </p:sp>
      <p:sp>
        <p:nvSpPr>
          <p:cNvPr id="4" name="Rectangle 5"/>
          <p:cNvSpPr>
            <a:spLocks noGrp="1" noChangeArrowheads="1"/>
          </p:cNvSpPr>
          <p:nvPr>
            <p:ph type="ftr" sz="quarter" idx="11"/>
          </p:nvPr>
        </p:nvSpPr>
        <p:spPr>
          <a:ln/>
        </p:spPr>
        <p:txBody>
          <a:bodyPr/>
          <a:lstStyle>
            <a:lvl1pPr>
              <a:defRPr/>
            </a:lvl1pPr>
          </a:lstStyle>
          <a:p>
            <a:pPr>
              <a:defRPr/>
            </a:pPr>
            <a:endParaRPr lang="it-IT"/>
          </a:p>
        </p:txBody>
      </p:sp>
      <p:sp>
        <p:nvSpPr>
          <p:cNvPr id="5" name="Rectangle 6"/>
          <p:cNvSpPr>
            <a:spLocks noGrp="1" noChangeArrowheads="1"/>
          </p:cNvSpPr>
          <p:nvPr>
            <p:ph type="sldNum" sz="quarter" idx="12"/>
          </p:nvPr>
        </p:nvSpPr>
        <p:spPr>
          <a:ln/>
        </p:spPr>
        <p:txBody>
          <a:bodyPr/>
          <a:lstStyle>
            <a:lvl1pPr>
              <a:defRPr/>
            </a:lvl1pPr>
          </a:lstStyle>
          <a:p>
            <a:pPr>
              <a:defRPr/>
            </a:pPr>
            <a:fld id="{B08D5908-E211-432C-BEAE-F4E850FD255C}" type="slidenum">
              <a:rPr lang="it-IT"/>
              <a:pPr>
                <a:defRPr/>
              </a:pPr>
              <a:t>‹N›</a:t>
            </a:fld>
            <a:endParaRPr lang="it-IT"/>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it-IT"/>
          </a:p>
        </p:txBody>
      </p:sp>
      <p:sp>
        <p:nvSpPr>
          <p:cNvPr id="3" name="Rectangle 5"/>
          <p:cNvSpPr>
            <a:spLocks noGrp="1" noChangeArrowheads="1"/>
          </p:cNvSpPr>
          <p:nvPr>
            <p:ph type="ftr" sz="quarter" idx="11"/>
          </p:nvPr>
        </p:nvSpPr>
        <p:spPr>
          <a:ln/>
        </p:spPr>
        <p:txBody>
          <a:bodyPr/>
          <a:lstStyle>
            <a:lvl1pPr>
              <a:defRPr/>
            </a:lvl1pPr>
          </a:lstStyle>
          <a:p>
            <a:pPr>
              <a:defRPr/>
            </a:pPr>
            <a:endParaRPr lang="it-IT"/>
          </a:p>
        </p:txBody>
      </p:sp>
      <p:sp>
        <p:nvSpPr>
          <p:cNvPr id="4" name="Rectangle 6"/>
          <p:cNvSpPr>
            <a:spLocks noGrp="1" noChangeArrowheads="1"/>
          </p:cNvSpPr>
          <p:nvPr>
            <p:ph type="sldNum" sz="quarter" idx="12"/>
          </p:nvPr>
        </p:nvSpPr>
        <p:spPr>
          <a:ln/>
        </p:spPr>
        <p:txBody>
          <a:bodyPr/>
          <a:lstStyle>
            <a:lvl1pPr>
              <a:defRPr/>
            </a:lvl1pPr>
          </a:lstStyle>
          <a:p>
            <a:pPr>
              <a:defRPr/>
            </a:pPr>
            <a:fld id="{7A8B8277-3A11-447F-9501-12594049BE9E}" type="slidenum">
              <a:rPr lang="it-IT"/>
              <a:pPr>
                <a:defRPr/>
              </a:pPr>
              <a:t>‹N›</a:t>
            </a:fld>
            <a:endParaRPr lang="it-IT"/>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457200" y="273050"/>
            <a:ext cx="3008313" cy="1162050"/>
          </a:xfrm>
        </p:spPr>
        <p:txBody>
          <a:bodyPr anchor="b"/>
          <a:lstStyle>
            <a:lvl1pPr algn="l">
              <a:defRPr sz="2000" b="1"/>
            </a:lvl1pPr>
          </a:lstStyle>
          <a:p>
            <a:r>
              <a:rPr lang="it-IT" smtClean="0"/>
              <a:t>Fare clic per modificare lo stile del titolo</a:t>
            </a:r>
            <a:endParaRPr lang="it-IT"/>
          </a:p>
        </p:txBody>
      </p:sp>
      <p:sp>
        <p:nvSpPr>
          <p:cNvPr id="3" name="Segnaposto contenut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tes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Rectangle 4"/>
          <p:cNvSpPr>
            <a:spLocks noGrp="1" noChangeArrowheads="1"/>
          </p:cNvSpPr>
          <p:nvPr>
            <p:ph type="dt" sz="half" idx="10"/>
          </p:nvPr>
        </p:nvSpPr>
        <p:spPr>
          <a:ln/>
        </p:spPr>
        <p:txBody>
          <a:bodyPr/>
          <a:lstStyle>
            <a:lvl1pPr>
              <a:defRPr/>
            </a:lvl1pPr>
          </a:lstStyle>
          <a:p>
            <a:pPr>
              <a:defRPr/>
            </a:pPr>
            <a:endParaRPr lang="it-IT"/>
          </a:p>
        </p:txBody>
      </p:sp>
      <p:sp>
        <p:nvSpPr>
          <p:cNvPr id="6" name="Rectangle 5"/>
          <p:cNvSpPr>
            <a:spLocks noGrp="1" noChangeArrowheads="1"/>
          </p:cNvSpPr>
          <p:nvPr>
            <p:ph type="ftr" sz="quarter" idx="11"/>
          </p:nvPr>
        </p:nvSpPr>
        <p:spPr>
          <a:ln/>
        </p:spPr>
        <p:txBody>
          <a:bodyPr/>
          <a:lstStyle>
            <a:lvl1pPr>
              <a:defRPr/>
            </a:lvl1pPr>
          </a:lstStyle>
          <a:p>
            <a:pPr>
              <a:defRPr/>
            </a:pPr>
            <a:endParaRPr lang="it-IT"/>
          </a:p>
        </p:txBody>
      </p:sp>
      <p:sp>
        <p:nvSpPr>
          <p:cNvPr id="7" name="Rectangle 6"/>
          <p:cNvSpPr>
            <a:spLocks noGrp="1" noChangeArrowheads="1"/>
          </p:cNvSpPr>
          <p:nvPr>
            <p:ph type="sldNum" sz="quarter" idx="12"/>
          </p:nvPr>
        </p:nvSpPr>
        <p:spPr>
          <a:ln/>
        </p:spPr>
        <p:txBody>
          <a:bodyPr/>
          <a:lstStyle>
            <a:lvl1pPr>
              <a:defRPr/>
            </a:lvl1pPr>
          </a:lstStyle>
          <a:p>
            <a:pPr>
              <a:defRPr/>
            </a:pPr>
            <a:fld id="{A7892440-4625-47F8-8450-D8551CD4FA42}" type="slidenum">
              <a:rPr lang="it-IT"/>
              <a:pPr>
                <a:defRPr/>
              </a:pPr>
              <a:t>‹N›</a:t>
            </a:fld>
            <a:endParaRPr lang="it-IT"/>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1792288" y="4800600"/>
            <a:ext cx="5486400" cy="566738"/>
          </a:xfrm>
        </p:spPr>
        <p:txBody>
          <a:bodyPr anchor="b"/>
          <a:lstStyle>
            <a:lvl1pPr algn="l">
              <a:defRPr sz="2000" b="1"/>
            </a:lvl1pPr>
          </a:lstStyle>
          <a:p>
            <a:r>
              <a:rPr lang="it-IT" smtClean="0"/>
              <a:t>Fare clic per modificare lo stile del titolo</a:t>
            </a:r>
            <a:endParaRPr lang="it-IT"/>
          </a:p>
        </p:txBody>
      </p:sp>
      <p:sp>
        <p:nvSpPr>
          <p:cNvPr id="3" name="Segnaposto immagin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it-IT" noProof="0" smtClean="0"/>
          </a:p>
        </p:txBody>
      </p:sp>
      <p:sp>
        <p:nvSpPr>
          <p:cNvPr id="4" name="Segnaposto tes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Rectangle 4"/>
          <p:cNvSpPr>
            <a:spLocks noGrp="1" noChangeArrowheads="1"/>
          </p:cNvSpPr>
          <p:nvPr>
            <p:ph type="dt" sz="half" idx="10"/>
          </p:nvPr>
        </p:nvSpPr>
        <p:spPr>
          <a:ln/>
        </p:spPr>
        <p:txBody>
          <a:bodyPr/>
          <a:lstStyle>
            <a:lvl1pPr>
              <a:defRPr/>
            </a:lvl1pPr>
          </a:lstStyle>
          <a:p>
            <a:pPr>
              <a:defRPr/>
            </a:pPr>
            <a:endParaRPr lang="it-IT"/>
          </a:p>
        </p:txBody>
      </p:sp>
      <p:sp>
        <p:nvSpPr>
          <p:cNvPr id="6" name="Rectangle 5"/>
          <p:cNvSpPr>
            <a:spLocks noGrp="1" noChangeArrowheads="1"/>
          </p:cNvSpPr>
          <p:nvPr>
            <p:ph type="ftr" sz="quarter" idx="11"/>
          </p:nvPr>
        </p:nvSpPr>
        <p:spPr>
          <a:ln/>
        </p:spPr>
        <p:txBody>
          <a:bodyPr/>
          <a:lstStyle>
            <a:lvl1pPr>
              <a:defRPr/>
            </a:lvl1pPr>
          </a:lstStyle>
          <a:p>
            <a:pPr>
              <a:defRPr/>
            </a:pPr>
            <a:endParaRPr lang="it-IT"/>
          </a:p>
        </p:txBody>
      </p:sp>
      <p:sp>
        <p:nvSpPr>
          <p:cNvPr id="7" name="Rectangle 6"/>
          <p:cNvSpPr>
            <a:spLocks noGrp="1" noChangeArrowheads="1"/>
          </p:cNvSpPr>
          <p:nvPr>
            <p:ph type="sldNum" sz="quarter" idx="12"/>
          </p:nvPr>
        </p:nvSpPr>
        <p:spPr>
          <a:ln/>
        </p:spPr>
        <p:txBody>
          <a:bodyPr/>
          <a:lstStyle>
            <a:lvl1pPr>
              <a:defRPr/>
            </a:lvl1pPr>
          </a:lstStyle>
          <a:p>
            <a:pPr>
              <a:defRPr/>
            </a:pPr>
            <a:fld id="{1D5B27A7-1ADB-4FC8-9598-61F2035A0946}" type="slidenum">
              <a:rPr lang="it-IT"/>
              <a:pPr>
                <a:defRPr/>
              </a:pPr>
              <a:t>‹N›</a:t>
            </a:fld>
            <a:endParaRPr lang="it-IT"/>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rgbClr val="FFFFFF"/>
            </a:gs>
            <a:gs pos="7001">
              <a:srgbClr val="E6E6E6"/>
            </a:gs>
            <a:gs pos="32001">
              <a:srgbClr val="7D8496"/>
            </a:gs>
            <a:gs pos="47000">
              <a:srgbClr val="E6E6E6"/>
            </a:gs>
            <a:gs pos="85001">
              <a:srgbClr val="7D8496"/>
            </a:gs>
            <a:gs pos="100000">
              <a:srgbClr val="E6E6E6"/>
            </a:gs>
          </a:gsLst>
          <a:path path="circle">
            <a:fillToRect l="100000" t="100000"/>
          </a:path>
          <a:tileRect r="-100000" b="-100000"/>
        </a:gra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it-IT" smtClean="0"/>
              <a:t>Fare clic per modificare lo stile del titolo</a:t>
            </a:r>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pPr>
              <a:defRPr/>
            </a:pPr>
            <a:endParaRPr lang="it-IT"/>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pPr>
              <a:defRPr/>
            </a:pPr>
            <a:endParaRPr lang="it-IT"/>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pPr>
              <a:defRPr/>
            </a:pPr>
            <a:fld id="{7C254E9B-79FA-4C12-AADA-1D24BF2D7F03}" type="slidenum">
              <a:rPr lang="it-IT"/>
              <a:pPr>
                <a:defRPr/>
              </a:pPr>
              <a:t>‹N›</a:t>
            </a:fld>
            <a:endParaRPr lang="it-IT"/>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hyperlink" Target="http://ermes.regione.emilia-romagna.it/" TargetMode="Externa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oleObject" Target="../embeddings/oleObject1.bin"/><Relationship Id="rId4" Type="http://schemas.openxmlformats.org/officeDocument/2006/relationships/image" Target="../media/image19.jpe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slideLayout" Target="../slideLayouts/slideLayout2.xml"/><Relationship Id="rId1" Type="http://schemas.openxmlformats.org/officeDocument/2006/relationships/video" Target="file:///C:\Documents%20and%20Settings\vri40\Desktop\Riccione\24_Gioved&#236;\MANCANTI\002_Doc_Giuseppe_Scaramuzzino\rotazione%20della%20testa2.wmv" TargetMode="External"/></Relationships>
</file>

<file path=ppt/slides/_rels/slide1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slideLayout" Target="../slideLayouts/slideLayout2.xml"/><Relationship Id="rId1" Type="http://schemas.openxmlformats.org/officeDocument/2006/relationships/video" Target="file:///C:\Documents%20and%20Settings\vri40\Desktop\Riccione\24_Gioved&#236;\MANCANTI\002_Doc_Giuseppe_Scaramuzzino\Deglutizione%20paolo.mpg" TargetMode="External"/></Relationships>
</file>

<file path=ppt/slides/_rels/slide15.xml.rels><?xml version="1.0" encoding="UTF-8" standalone="yes"?>
<Relationships xmlns="http://schemas.openxmlformats.org/package/2006/relationships"><Relationship Id="rId2" Type="http://schemas.openxmlformats.org/officeDocument/2006/relationships/hyperlink" Target="caduta%20pre%20deglutitoria%20(spillage)OLD.wmv" TargetMode="Externa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slideLayout" Target="../slideLayouts/slideLayout12.xml"/><Relationship Id="rId1" Type="http://schemas.openxmlformats.org/officeDocument/2006/relationships/video" Target="file:///C:\Documents%20and%20Settings\vri40\Desktop\Riccione\24_Gioved&#236;\MANCANTI\002_Doc_Giuseppe_Scaramuzzino\liquidi.wmv" TargetMode="Externa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12.xml"/><Relationship Id="rId1" Type="http://schemas.openxmlformats.org/officeDocument/2006/relationships/vmlDrawing" Target="../drawings/vmlDrawing2.vml"/></Relationships>
</file>

<file path=ppt/slides/_rels/slide2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slideLayout" Target="../slideLayouts/slideLayout2.xml"/><Relationship Id="rId1" Type="http://schemas.openxmlformats.org/officeDocument/2006/relationships/video" Target="file:///C:\Documents%20and%20Settings\vri40\Desktop\Riccione\24_Gioved&#236;\MANCANTI\002_Doc_Giuseppe_Scaramuzzino\FEESST.wmv" TargetMode="Externa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6.xml"/><Relationship Id="rId5" Type="http://schemas.openxmlformats.org/officeDocument/2006/relationships/image" Target="../media/image29.png"/><Relationship Id="rId4" Type="http://schemas.openxmlformats.org/officeDocument/2006/relationships/image" Target="../media/image28.png"/></Relationships>
</file>

<file path=ppt/slides/_rels/slide26.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2.xml"/><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8.jpeg"/></Relationships>
</file>

<file path=ppt/slides/_rels/slide9.xml.rels><?xml version="1.0" encoding="UTF-8" standalone="yes"?>
<Relationships xmlns="http://schemas.openxmlformats.org/package/2006/relationships"><Relationship Id="rId8" Type="http://schemas.openxmlformats.org/officeDocument/2006/relationships/image" Target="../media/image16.jpeg"/><Relationship Id="rId3" Type="http://schemas.openxmlformats.org/officeDocument/2006/relationships/image" Target="../media/image11.jpeg"/><Relationship Id="rId7" Type="http://schemas.openxmlformats.org/officeDocument/2006/relationships/image" Target="../media/image15.jpeg"/><Relationship Id="rId2" Type="http://schemas.openxmlformats.org/officeDocument/2006/relationships/image" Target="../media/image6.jpeg"/><Relationship Id="rId1" Type="http://schemas.openxmlformats.org/officeDocument/2006/relationships/slideLayout" Target="../slideLayouts/slideLayout2.xml"/><Relationship Id="rId6" Type="http://schemas.openxmlformats.org/officeDocument/2006/relationships/image" Target="../media/image14.jpeg"/><Relationship Id="rId5" Type="http://schemas.openxmlformats.org/officeDocument/2006/relationships/image" Target="../media/image13.jpeg"/><Relationship Id="rId4" Type="http://schemas.openxmlformats.org/officeDocument/2006/relationships/image" Target="../media/image12.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a:xfrm>
            <a:off x="685800" y="2823071"/>
            <a:ext cx="7772400" cy="1470025"/>
          </a:xfrm>
          <a:gradFill flip="none" rotWithShape="1">
            <a:gsLst>
              <a:gs pos="100000">
                <a:srgbClr val="0070C0">
                  <a:alpha val="15000"/>
                </a:srgbClr>
              </a:gs>
              <a:gs pos="100000">
                <a:srgbClr val="663012"/>
              </a:gs>
            </a:gsLst>
            <a:path path="circle">
              <a:fillToRect l="100000" t="100000"/>
            </a:path>
            <a:tileRect r="-100000" b="-100000"/>
          </a:gradFill>
        </p:spPr>
        <p:txBody>
          <a:bodyPr/>
          <a:lstStyle/>
          <a:p>
            <a:pPr eaLnBrk="1" hangingPunct="1">
              <a:defRPr/>
            </a:pPr>
            <a:r>
              <a:rPr lang="it-IT" dirty="0" smtClean="0">
                <a:effectLst>
                  <a:outerShdw blurRad="38100" dist="38100" dir="2700000" algn="tl">
                    <a:srgbClr val="000000">
                      <a:alpha val="43137"/>
                    </a:srgbClr>
                  </a:outerShdw>
                </a:effectLst>
              </a:rPr>
              <a:t>La valutazione strumentale: ruolo dell’otorinolaringoiatra</a:t>
            </a:r>
          </a:p>
        </p:txBody>
      </p:sp>
      <p:sp>
        <p:nvSpPr>
          <p:cNvPr id="15364" name="Rectangle 3"/>
          <p:cNvSpPr>
            <a:spLocks noChangeArrowheads="1"/>
          </p:cNvSpPr>
          <p:nvPr/>
        </p:nvSpPr>
        <p:spPr bwMode="auto">
          <a:xfrm>
            <a:off x="2574023" y="1105580"/>
            <a:ext cx="5056192" cy="584775"/>
          </a:xfrm>
          <a:prstGeom prst="rect">
            <a:avLst/>
          </a:prstGeom>
          <a:noFill/>
          <a:ln w="9525">
            <a:noFill/>
            <a:miter lim="800000"/>
            <a:headEnd/>
            <a:tailEnd/>
          </a:ln>
        </p:spPr>
        <p:txBody>
          <a:bodyPr wrap="none" anchor="ctr">
            <a:spAutoFit/>
          </a:bodyPr>
          <a:lstStyle/>
          <a:p>
            <a:pPr algn="ctr" eaLnBrk="0" hangingPunct="0"/>
            <a:r>
              <a:rPr lang="it-IT" sz="3200" b="1" dirty="0" err="1" smtClean="0">
                <a:latin typeface="Verdana" pitchFamily="34" charset="0"/>
                <a:ea typeface="Times New Roman" pitchFamily="18" charset="0"/>
                <a:cs typeface="Arial" charset="0"/>
              </a:rPr>
              <a:t>Focusing</a:t>
            </a:r>
            <a:r>
              <a:rPr lang="it-IT" sz="3200" b="1" dirty="0" smtClean="0">
                <a:latin typeface="Verdana" pitchFamily="34" charset="0"/>
                <a:ea typeface="Times New Roman" pitchFamily="18" charset="0"/>
                <a:cs typeface="Arial" charset="0"/>
              </a:rPr>
              <a:t> : la disfagia</a:t>
            </a:r>
            <a:endParaRPr lang="it-IT" sz="3200" dirty="0"/>
          </a:p>
        </p:txBody>
      </p:sp>
      <p:pic>
        <p:nvPicPr>
          <p:cNvPr id="15365" name="Picture 9" descr="Logo Servizio Sanitario regionale - Emilia Romagna">
            <a:hlinkClick r:id="rId2"/>
          </p:cNvPr>
          <p:cNvPicPr>
            <a:picLocks noChangeAspect="1" noChangeArrowheads="1"/>
          </p:cNvPicPr>
          <p:nvPr/>
        </p:nvPicPr>
        <p:blipFill>
          <a:blip r:embed="rId3" cstate="print"/>
          <a:srcRect/>
          <a:stretch>
            <a:fillRect/>
          </a:stretch>
        </p:blipFill>
        <p:spPr bwMode="auto">
          <a:xfrm>
            <a:off x="539552" y="5157192"/>
            <a:ext cx="3455988" cy="676275"/>
          </a:xfrm>
          <a:prstGeom prst="rect">
            <a:avLst/>
          </a:prstGeom>
          <a:noFill/>
          <a:ln w="9525">
            <a:noFill/>
            <a:miter lim="800000"/>
            <a:headEnd/>
            <a:tailEnd/>
          </a:ln>
        </p:spPr>
      </p:pic>
      <p:sp>
        <p:nvSpPr>
          <p:cNvPr id="15366" name="CasellaDiTesto 7"/>
          <p:cNvSpPr txBox="1">
            <a:spLocks noChangeArrowheads="1"/>
          </p:cNvSpPr>
          <p:nvPr/>
        </p:nvSpPr>
        <p:spPr bwMode="auto">
          <a:xfrm>
            <a:off x="4716016" y="5229200"/>
            <a:ext cx="2813050" cy="584200"/>
          </a:xfrm>
          <a:prstGeom prst="rect">
            <a:avLst/>
          </a:prstGeom>
          <a:noFill/>
          <a:ln w="9525">
            <a:noFill/>
            <a:miter lim="800000"/>
            <a:headEnd/>
            <a:tailEnd/>
          </a:ln>
        </p:spPr>
        <p:txBody>
          <a:bodyPr wrap="none">
            <a:spAutoFit/>
          </a:bodyPr>
          <a:lstStyle/>
          <a:p>
            <a:r>
              <a:rPr lang="it-IT" sz="1600" dirty="0">
                <a:latin typeface="Adobe Garamond Pro" pitchFamily="18" charset="0"/>
              </a:rPr>
              <a:t>U.O. Otorinolaringoiatria</a:t>
            </a:r>
          </a:p>
          <a:p>
            <a:r>
              <a:rPr lang="it-IT" sz="1600" dirty="0">
                <a:latin typeface="Adobe Garamond Pro" pitchFamily="18" charset="0"/>
              </a:rPr>
              <a:t>Direttore Prof. A. </a:t>
            </a:r>
            <a:r>
              <a:rPr lang="it-IT" sz="1600" dirty="0" err="1">
                <a:latin typeface="Adobe Garamond Pro" pitchFamily="18" charset="0"/>
              </a:rPr>
              <a:t>Rinaldi</a:t>
            </a:r>
            <a:r>
              <a:rPr lang="it-IT" sz="1600" dirty="0">
                <a:latin typeface="Adobe Garamond Pro" pitchFamily="18" charset="0"/>
              </a:rPr>
              <a:t> Ceroni</a:t>
            </a:r>
          </a:p>
        </p:txBody>
      </p:sp>
      <p:sp>
        <p:nvSpPr>
          <p:cNvPr id="11" name="CasellaDiTesto 10"/>
          <p:cNvSpPr txBox="1"/>
          <p:nvPr/>
        </p:nvSpPr>
        <p:spPr>
          <a:xfrm>
            <a:off x="1692275" y="4437112"/>
            <a:ext cx="6119813" cy="400050"/>
          </a:xfrm>
          <a:prstGeom prst="rect">
            <a:avLst/>
          </a:prstGeom>
          <a:noFill/>
        </p:spPr>
        <p:txBody>
          <a:bodyPr>
            <a:spAutoFit/>
          </a:bodyPr>
          <a:lstStyle/>
          <a:p>
            <a:pPr algn="ctr">
              <a:defRPr/>
            </a:pPr>
            <a:r>
              <a:rPr lang="it-IT" sz="2000" b="1" dirty="0" smtClean="0">
                <a:solidFill>
                  <a:schemeClr val="accent2">
                    <a:lumMod val="75000"/>
                  </a:schemeClr>
                </a:solidFill>
              </a:rPr>
              <a:t> </a:t>
            </a:r>
            <a:r>
              <a:rPr lang="it-IT" sz="2000" b="1" dirty="0">
                <a:solidFill>
                  <a:schemeClr val="accent2">
                    <a:lumMod val="75000"/>
                  </a:schemeClr>
                </a:solidFill>
              </a:rPr>
              <a:t>Dott. G. </a:t>
            </a:r>
            <a:r>
              <a:rPr lang="it-IT" sz="2000" b="1" dirty="0" err="1">
                <a:solidFill>
                  <a:schemeClr val="accent2">
                    <a:lumMod val="75000"/>
                  </a:schemeClr>
                </a:solidFill>
              </a:rPr>
              <a:t>Scaramuzzino</a:t>
            </a:r>
            <a:endParaRPr lang="it-IT" sz="2000" b="1" dirty="0">
              <a:solidFill>
                <a:schemeClr val="accent2">
                  <a:lumMod val="75000"/>
                </a:schemeClr>
              </a:solidFill>
            </a:endParaRPr>
          </a:p>
        </p:txBody>
      </p:sp>
      <p:pic>
        <p:nvPicPr>
          <p:cNvPr id="133121" name="Picture 1"/>
          <p:cNvPicPr>
            <a:picLocks noChangeAspect="1" noChangeArrowheads="1"/>
          </p:cNvPicPr>
          <p:nvPr/>
        </p:nvPicPr>
        <p:blipFill>
          <a:blip r:embed="rId4" cstate="print"/>
          <a:srcRect/>
          <a:stretch>
            <a:fillRect/>
          </a:stretch>
        </p:blipFill>
        <p:spPr bwMode="auto">
          <a:xfrm rot="5400000">
            <a:off x="-409266" y="409264"/>
            <a:ext cx="2779341" cy="196081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1"/>
          <p:cNvSpPr>
            <a:spLocks noGrp="1"/>
          </p:cNvSpPr>
          <p:nvPr>
            <p:ph type="title"/>
          </p:nvPr>
        </p:nvSpPr>
        <p:spPr>
          <a:xfrm>
            <a:off x="1908175" y="115888"/>
            <a:ext cx="5688013" cy="706437"/>
          </a:xfrm>
        </p:spPr>
        <p:style>
          <a:lnRef idx="1">
            <a:schemeClr val="accent2"/>
          </a:lnRef>
          <a:fillRef idx="3">
            <a:schemeClr val="accent2"/>
          </a:fillRef>
          <a:effectRef idx="2">
            <a:schemeClr val="accent2"/>
          </a:effectRef>
          <a:fontRef idx="minor">
            <a:schemeClr val="lt1"/>
          </a:fontRef>
        </p:style>
        <p:txBody>
          <a:bodyPr/>
          <a:lstStyle/>
          <a:p>
            <a:pPr>
              <a:defRPr/>
            </a:pPr>
            <a:r>
              <a:rPr lang="it-IT" dirty="0" smtClean="0"/>
              <a:t>FEES</a:t>
            </a:r>
          </a:p>
        </p:txBody>
      </p:sp>
      <p:sp>
        <p:nvSpPr>
          <p:cNvPr id="108549" name="CasellaDiTesto 4"/>
          <p:cNvSpPr txBox="1">
            <a:spLocks noChangeArrowheads="1"/>
          </p:cNvSpPr>
          <p:nvPr/>
        </p:nvSpPr>
        <p:spPr bwMode="auto">
          <a:xfrm>
            <a:off x="468313" y="981075"/>
            <a:ext cx="1017587" cy="368300"/>
          </a:xfrm>
          <a:prstGeom prst="rect">
            <a:avLst/>
          </a:prstGeom>
          <a:noFill/>
          <a:ln w="9525">
            <a:solidFill>
              <a:srgbClr val="002060"/>
            </a:solidFill>
            <a:miter lim="800000"/>
            <a:headEnd/>
            <a:tailEnd/>
          </a:ln>
        </p:spPr>
        <p:txBody>
          <a:bodyPr wrap="none">
            <a:spAutoFit/>
          </a:bodyPr>
          <a:lstStyle/>
          <a:p>
            <a:r>
              <a:rPr lang="it-IT" b="1"/>
              <a:t>Parte II </a:t>
            </a:r>
          </a:p>
        </p:txBody>
      </p:sp>
      <p:sp>
        <p:nvSpPr>
          <p:cNvPr id="108550" name="CasellaDiTesto 5"/>
          <p:cNvSpPr txBox="1">
            <a:spLocks noChangeArrowheads="1"/>
          </p:cNvSpPr>
          <p:nvPr/>
        </p:nvSpPr>
        <p:spPr bwMode="auto">
          <a:xfrm>
            <a:off x="885444" y="1844824"/>
            <a:ext cx="7443063" cy="646331"/>
          </a:xfrm>
          <a:prstGeom prst="rect">
            <a:avLst/>
          </a:prstGeom>
          <a:noFill/>
          <a:ln w="9525">
            <a:noFill/>
            <a:miter lim="800000"/>
            <a:headEnd/>
            <a:tailEnd/>
          </a:ln>
        </p:spPr>
        <p:txBody>
          <a:bodyPr wrap="none">
            <a:spAutoFit/>
          </a:bodyPr>
          <a:lstStyle/>
          <a:p>
            <a:pPr algn="ctr"/>
            <a:r>
              <a:rPr lang="it-IT" b="1" dirty="0"/>
              <a:t>Valutazione della sensibilità </a:t>
            </a:r>
            <a:r>
              <a:rPr lang="it-IT" b="1" dirty="0" err="1"/>
              <a:t>faringo</a:t>
            </a:r>
            <a:r>
              <a:rPr lang="it-IT" b="1" dirty="0"/>
              <a:t> - laringea e dei riflessi</a:t>
            </a:r>
          </a:p>
          <a:p>
            <a:pPr algn="ctr"/>
            <a:r>
              <a:rPr lang="it-IT" b="1" dirty="0"/>
              <a:t> </a:t>
            </a:r>
            <a:r>
              <a:rPr lang="it-IT" sz="1600" dirty="0"/>
              <a:t>(protezione laringea, riflesso della tosse, </a:t>
            </a:r>
            <a:r>
              <a:rPr lang="it-IT" sz="1600" dirty="0" smtClean="0"/>
              <a:t>deglutizione </a:t>
            </a:r>
            <a:r>
              <a:rPr lang="it-IT" sz="1600" dirty="0"/>
              <a:t>riflessa, riflesso emetico) </a:t>
            </a:r>
          </a:p>
        </p:txBody>
      </p:sp>
      <p:pic>
        <p:nvPicPr>
          <p:cNvPr id="108551" name="Picture 2" descr="C:\Users\Ignacio\AppData\Local\Temp\MExplorer\18112010064.JPG"/>
          <p:cNvPicPr>
            <a:picLocks noChangeAspect="1" noChangeArrowheads="1"/>
          </p:cNvPicPr>
          <p:nvPr/>
        </p:nvPicPr>
        <p:blipFill>
          <a:blip r:embed="rId3" cstate="print"/>
          <a:srcRect/>
          <a:stretch>
            <a:fillRect/>
          </a:stretch>
        </p:blipFill>
        <p:spPr bwMode="auto">
          <a:xfrm>
            <a:off x="5435600" y="4365625"/>
            <a:ext cx="3003550" cy="2303463"/>
          </a:xfrm>
          <a:prstGeom prst="rect">
            <a:avLst/>
          </a:prstGeom>
          <a:noFill/>
          <a:ln w="9525">
            <a:noFill/>
            <a:miter lim="800000"/>
            <a:headEnd/>
            <a:tailEnd/>
          </a:ln>
        </p:spPr>
      </p:pic>
      <p:sp>
        <p:nvSpPr>
          <p:cNvPr id="108552" name="CasellaDiTesto 8"/>
          <p:cNvSpPr txBox="1">
            <a:spLocks noChangeArrowheads="1"/>
          </p:cNvSpPr>
          <p:nvPr/>
        </p:nvSpPr>
        <p:spPr bwMode="auto">
          <a:xfrm>
            <a:off x="395288" y="2997200"/>
            <a:ext cx="4125912" cy="862013"/>
          </a:xfrm>
          <a:prstGeom prst="rect">
            <a:avLst/>
          </a:prstGeom>
          <a:noFill/>
          <a:ln w="9525">
            <a:solidFill>
              <a:srgbClr val="0070C0"/>
            </a:solidFill>
            <a:miter lim="800000"/>
            <a:headEnd/>
            <a:tailEnd/>
          </a:ln>
        </p:spPr>
        <p:txBody>
          <a:bodyPr>
            <a:spAutoFit/>
          </a:bodyPr>
          <a:lstStyle/>
          <a:p>
            <a:pPr algn="ctr"/>
            <a:r>
              <a:rPr lang="it-IT" sz="1600" dirty="0"/>
              <a:t>Alimenti colorati con blu di metilene </a:t>
            </a:r>
            <a:endParaRPr lang="it-IT" sz="1600" dirty="0" smtClean="0"/>
          </a:p>
          <a:p>
            <a:pPr algn="ctr"/>
            <a:r>
              <a:rPr lang="it-IT" sz="1600" dirty="0" smtClean="0"/>
              <a:t>(</a:t>
            </a:r>
            <a:r>
              <a:rPr lang="it-IT" sz="1600" dirty="0"/>
              <a:t>o altri coloranti) per migliorarne la</a:t>
            </a:r>
          </a:p>
          <a:p>
            <a:pPr algn="ctr"/>
            <a:r>
              <a:rPr lang="it-IT" sz="1600" dirty="0"/>
              <a:t>visualizzazione. </a:t>
            </a:r>
          </a:p>
        </p:txBody>
      </p:sp>
      <p:sp>
        <p:nvSpPr>
          <p:cNvPr id="108553" name="CasellaDiTesto 9"/>
          <p:cNvSpPr txBox="1">
            <a:spLocks noChangeArrowheads="1"/>
          </p:cNvSpPr>
          <p:nvPr/>
        </p:nvSpPr>
        <p:spPr bwMode="auto">
          <a:xfrm>
            <a:off x="4787900" y="2997200"/>
            <a:ext cx="4081463" cy="1108075"/>
          </a:xfrm>
          <a:prstGeom prst="rect">
            <a:avLst/>
          </a:prstGeom>
          <a:noFill/>
          <a:ln w="9525">
            <a:solidFill>
              <a:srgbClr val="0070C0"/>
            </a:solidFill>
            <a:miter lim="800000"/>
            <a:headEnd/>
            <a:tailEnd/>
          </a:ln>
        </p:spPr>
        <p:txBody>
          <a:bodyPr>
            <a:spAutoFit/>
          </a:bodyPr>
          <a:lstStyle/>
          <a:p>
            <a:pPr algn="ctr"/>
            <a:r>
              <a:rPr lang="it-IT" sz="1600"/>
              <a:t>Possibile testare tutte le consistenze alimentari i volumi richiesti e diverse temperature senza</a:t>
            </a:r>
          </a:p>
          <a:p>
            <a:pPr algn="ctr"/>
            <a:r>
              <a:rPr lang="it-IT" sz="1600"/>
              <a:t>alterazioni del gusto e del peso del bolo </a:t>
            </a:r>
          </a:p>
        </p:txBody>
      </p:sp>
      <p:sp>
        <p:nvSpPr>
          <p:cNvPr id="108554" name="CasellaDiTesto 10"/>
          <p:cNvSpPr txBox="1">
            <a:spLocks noChangeArrowheads="1"/>
          </p:cNvSpPr>
          <p:nvPr/>
        </p:nvSpPr>
        <p:spPr bwMode="auto">
          <a:xfrm>
            <a:off x="2186946" y="1052736"/>
            <a:ext cx="4739054" cy="400110"/>
          </a:xfrm>
          <a:prstGeom prst="rect">
            <a:avLst/>
          </a:prstGeom>
          <a:noFill/>
          <a:ln w="9525">
            <a:noFill/>
            <a:miter lim="800000"/>
            <a:headEnd/>
            <a:tailEnd/>
          </a:ln>
        </p:spPr>
        <p:txBody>
          <a:bodyPr wrap="none">
            <a:spAutoFit/>
          </a:bodyPr>
          <a:lstStyle/>
          <a:p>
            <a:pPr algn="ctr"/>
            <a:r>
              <a:rPr lang="it-IT" sz="2000" b="1" dirty="0"/>
              <a:t>Valutazione diretta della deglutizione </a:t>
            </a:r>
          </a:p>
        </p:txBody>
      </p:sp>
      <p:pic>
        <p:nvPicPr>
          <p:cNvPr id="108555" name="Picture 2" descr="G:\disfagia\foto\S0110002.JPG"/>
          <p:cNvPicPr>
            <a:picLocks noChangeAspect="1" noChangeArrowheads="1"/>
          </p:cNvPicPr>
          <p:nvPr/>
        </p:nvPicPr>
        <p:blipFill>
          <a:blip r:embed="rId4" cstate="print"/>
          <a:srcRect l="14639" t="11040" r="23836" b="13089"/>
          <a:stretch>
            <a:fillRect/>
          </a:stretch>
        </p:blipFill>
        <p:spPr bwMode="auto">
          <a:xfrm>
            <a:off x="468313" y="4365625"/>
            <a:ext cx="2447925" cy="2263775"/>
          </a:xfrm>
          <a:prstGeom prst="rect">
            <a:avLst/>
          </a:prstGeom>
          <a:noFill/>
          <a:ln w="9525">
            <a:noFill/>
            <a:miter lim="800000"/>
            <a:headEnd/>
            <a:tailEnd/>
          </a:ln>
        </p:spPr>
      </p:pic>
      <p:graphicFrame>
        <p:nvGraphicFramePr>
          <p:cNvPr id="108547" name="Object 2"/>
          <p:cNvGraphicFramePr>
            <a:graphicFrameLocks noChangeAspect="1"/>
          </p:cNvGraphicFramePr>
          <p:nvPr/>
        </p:nvGraphicFramePr>
        <p:xfrm>
          <a:off x="2987675" y="4365625"/>
          <a:ext cx="2058988" cy="2232025"/>
        </p:xfrm>
        <a:graphic>
          <a:graphicData uri="http://schemas.openxmlformats.org/presentationml/2006/ole">
            <p:oleObj spid="_x0000_s108547" r:id="rId5" imgW="3285714" imgH="3561905" progId="">
              <p:embed/>
            </p:oleObj>
          </a:graphicData>
        </a:graphic>
      </p:graphicFrame>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ttangolo 3"/>
          <p:cNvSpPr/>
          <p:nvPr/>
        </p:nvSpPr>
        <p:spPr>
          <a:xfrm>
            <a:off x="899592" y="476672"/>
            <a:ext cx="7200800" cy="1077218"/>
          </a:xfrm>
          <a:prstGeom prst="rect">
            <a:avLst/>
          </a:prstGeom>
        </p:spPr>
        <p:txBody>
          <a:bodyPr wrap="square">
            <a:spAutoFit/>
          </a:bodyPr>
          <a:lstStyle/>
          <a:p>
            <a:r>
              <a:rPr lang="it-IT" sz="3200" dirty="0" err="1" smtClean="0"/>
              <a:t>Factors</a:t>
            </a:r>
            <a:r>
              <a:rPr lang="it-IT" sz="3200" dirty="0" smtClean="0"/>
              <a:t> </a:t>
            </a:r>
            <a:r>
              <a:rPr lang="it-IT" sz="3200" dirty="0" err="1" smtClean="0"/>
              <a:t>Influencing</a:t>
            </a:r>
            <a:r>
              <a:rPr lang="it-IT" sz="3200" dirty="0" smtClean="0"/>
              <a:t> </a:t>
            </a:r>
            <a:r>
              <a:rPr lang="it-IT" sz="3200" dirty="0" err="1" smtClean="0"/>
              <a:t>Aspiration</a:t>
            </a:r>
            <a:r>
              <a:rPr lang="it-IT" sz="3200" dirty="0" smtClean="0"/>
              <a:t> </a:t>
            </a:r>
            <a:r>
              <a:rPr lang="it-IT" sz="3200" dirty="0" err="1" smtClean="0"/>
              <a:t>During</a:t>
            </a:r>
            <a:endParaRPr lang="it-IT" sz="3200" dirty="0" smtClean="0"/>
          </a:p>
          <a:p>
            <a:r>
              <a:rPr lang="en-US" sz="3200" dirty="0" smtClean="0"/>
              <a:t>Swallowing in Healthy Older Adults</a:t>
            </a:r>
            <a:endParaRPr lang="it-IT" sz="3200" dirty="0"/>
          </a:p>
        </p:txBody>
      </p:sp>
      <p:sp>
        <p:nvSpPr>
          <p:cNvPr id="5" name="Rettangolo 4"/>
          <p:cNvSpPr/>
          <p:nvPr/>
        </p:nvSpPr>
        <p:spPr>
          <a:xfrm>
            <a:off x="0" y="1484784"/>
            <a:ext cx="9144000" cy="646331"/>
          </a:xfrm>
          <a:prstGeom prst="rect">
            <a:avLst/>
          </a:prstGeom>
        </p:spPr>
        <p:txBody>
          <a:bodyPr wrap="square">
            <a:spAutoFit/>
          </a:bodyPr>
          <a:lstStyle/>
          <a:p>
            <a:r>
              <a:rPr lang="it-IT" dirty="0" smtClean="0"/>
              <a:t>Susan G. </a:t>
            </a:r>
            <a:r>
              <a:rPr lang="it-IT" dirty="0" err="1" smtClean="0"/>
              <a:t>Butler</a:t>
            </a:r>
            <a:r>
              <a:rPr lang="it-IT" dirty="0" smtClean="0"/>
              <a:t>, </a:t>
            </a:r>
            <a:r>
              <a:rPr lang="it-IT" dirty="0" err="1" smtClean="0"/>
              <a:t>PhD</a:t>
            </a:r>
            <a:r>
              <a:rPr lang="it-IT" dirty="0" smtClean="0"/>
              <a:t>; Andrew Stuart, </a:t>
            </a:r>
            <a:r>
              <a:rPr lang="it-IT" dirty="0" err="1" smtClean="0"/>
              <a:t>PhD</a:t>
            </a:r>
            <a:r>
              <a:rPr lang="it-IT" dirty="0" smtClean="0"/>
              <a:t>; </a:t>
            </a:r>
            <a:r>
              <a:rPr lang="it-IT" dirty="0" err="1" smtClean="0"/>
              <a:t>Xiaoyan</a:t>
            </a:r>
            <a:r>
              <a:rPr lang="it-IT" dirty="0" smtClean="0"/>
              <a:t> </a:t>
            </a:r>
            <a:r>
              <a:rPr lang="it-IT" dirty="0" err="1" smtClean="0"/>
              <a:t>Leng</a:t>
            </a:r>
            <a:r>
              <a:rPr lang="it-IT" dirty="0" smtClean="0"/>
              <a:t>, </a:t>
            </a:r>
            <a:r>
              <a:rPr lang="it-IT" dirty="0" err="1" smtClean="0"/>
              <a:t>PhD</a:t>
            </a:r>
            <a:r>
              <a:rPr lang="it-IT" dirty="0" smtClean="0"/>
              <a:t>; Catherine </a:t>
            </a:r>
            <a:r>
              <a:rPr lang="it-IT" dirty="0" err="1" smtClean="0"/>
              <a:t>Rees</a:t>
            </a:r>
            <a:r>
              <a:rPr lang="it-IT" dirty="0" smtClean="0"/>
              <a:t>, MD;</a:t>
            </a:r>
          </a:p>
          <a:p>
            <a:r>
              <a:rPr lang="en-US" dirty="0" smtClean="0"/>
              <a:t>Jeff Williamson, MD; Stephen B. </a:t>
            </a:r>
            <a:r>
              <a:rPr lang="en-US" dirty="0" err="1" smtClean="0"/>
              <a:t>Kritchevsky</a:t>
            </a:r>
            <a:r>
              <a:rPr lang="en-US" dirty="0" smtClean="0"/>
              <a:t>, PhD</a:t>
            </a:r>
            <a:endParaRPr lang="it-IT" dirty="0"/>
          </a:p>
        </p:txBody>
      </p:sp>
      <p:sp>
        <p:nvSpPr>
          <p:cNvPr id="6" name="Rettangolo 5"/>
          <p:cNvSpPr/>
          <p:nvPr/>
        </p:nvSpPr>
        <p:spPr>
          <a:xfrm>
            <a:off x="0" y="0"/>
            <a:ext cx="4572000" cy="461665"/>
          </a:xfrm>
          <a:prstGeom prst="rect">
            <a:avLst/>
          </a:prstGeom>
        </p:spPr>
        <p:txBody>
          <a:bodyPr>
            <a:spAutoFit/>
          </a:bodyPr>
          <a:lstStyle/>
          <a:p>
            <a:r>
              <a:rPr lang="it-IT" sz="800" dirty="0" smtClean="0"/>
              <a:t>The </a:t>
            </a:r>
            <a:r>
              <a:rPr lang="it-IT" sz="800" dirty="0" err="1" smtClean="0"/>
              <a:t>Laryngoscope</a:t>
            </a:r>
            <a:endParaRPr lang="it-IT" sz="800" dirty="0" smtClean="0"/>
          </a:p>
          <a:p>
            <a:r>
              <a:rPr lang="en-US" sz="800" dirty="0" smtClean="0"/>
              <a:t>VC 2010 The American Laryngological,</a:t>
            </a:r>
          </a:p>
          <a:p>
            <a:r>
              <a:rPr lang="en-US" sz="800" dirty="0" err="1" smtClean="0"/>
              <a:t>Rhinological</a:t>
            </a:r>
            <a:r>
              <a:rPr lang="en-US" sz="800" dirty="0" smtClean="0"/>
              <a:t> and </a:t>
            </a:r>
            <a:r>
              <a:rPr lang="en-US" sz="800" dirty="0" err="1" smtClean="0"/>
              <a:t>Otological</a:t>
            </a:r>
            <a:r>
              <a:rPr lang="en-US" sz="800" dirty="0" smtClean="0"/>
              <a:t> Society, Inc.</a:t>
            </a:r>
            <a:endParaRPr lang="it-IT" sz="800" dirty="0"/>
          </a:p>
        </p:txBody>
      </p:sp>
      <p:sp>
        <p:nvSpPr>
          <p:cNvPr id="7" name="Rettangolo 6"/>
          <p:cNvSpPr/>
          <p:nvPr/>
        </p:nvSpPr>
        <p:spPr>
          <a:xfrm>
            <a:off x="0" y="3718679"/>
            <a:ext cx="8964488" cy="3139321"/>
          </a:xfrm>
          <a:prstGeom prst="rect">
            <a:avLst/>
          </a:prstGeom>
        </p:spPr>
        <p:txBody>
          <a:bodyPr wrap="square">
            <a:spAutoFit/>
          </a:bodyPr>
          <a:lstStyle/>
          <a:p>
            <a:r>
              <a:rPr lang="it-IT" dirty="0" smtClean="0"/>
              <a:t>RESULTS</a:t>
            </a:r>
          </a:p>
          <a:p>
            <a:r>
              <a:rPr lang="en-US" b="1" dirty="0" smtClean="0"/>
              <a:t>PAS as Function of Liquid Type, Delivery </a:t>
            </a:r>
            <a:r>
              <a:rPr lang="it-IT" b="1" dirty="0" err="1" smtClean="0"/>
              <a:t>Method</a:t>
            </a:r>
            <a:r>
              <a:rPr lang="it-IT" b="1" dirty="0" smtClean="0"/>
              <a:t>, and </a:t>
            </a:r>
            <a:r>
              <a:rPr lang="it-IT" b="1" dirty="0" err="1" smtClean="0"/>
              <a:t>Bolus</a:t>
            </a:r>
            <a:r>
              <a:rPr lang="it-IT" b="1" dirty="0" smtClean="0"/>
              <a:t> Volume</a:t>
            </a:r>
          </a:p>
          <a:p>
            <a:r>
              <a:rPr lang="en-US" dirty="0" smtClean="0"/>
              <a:t>PAS scores differed significantly by liquid type (P ¼ .0001), bolus volume (P ¼ .02), and delivery method (P ¼ .04). In general, PAS scores were higher for milk swallows</a:t>
            </a:r>
          </a:p>
          <a:p>
            <a:r>
              <a:rPr lang="en-US" dirty="0" smtClean="0"/>
              <a:t>than water swallows, for larger versus smaller boluses, and for straw versus cup  delivery. PAS scores for water (M ¼ 1.4) differed significantly from those of</a:t>
            </a:r>
          </a:p>
          <a:p>
            <a:r>
              <a:rPr lang="en-US" dirty="0" smtClean="0"/>
              <a:t>skim milk (M ¼ 1.6, P ¼ .03), 2% milk (M ¼ 1.9, P ¼ .0001), and whole milk (M ¼ 1.8, P &lt; .0001). PAS scores for bolus volumes of 20 </a:t>
            </a:r>
            <a:r>
              <a:rPr lang="en-US" dirty="0" err="1" smtClean="0"/>
              <a:t>mL</a:t>
            </a:r>
            <a:r>
              <a:rPr lang="en-US" dirty="0" smtClean="0"/>
              <a:t> (M ¼ 1.8) differed significantly</a:t>
            </a:r>
          </a:p>
          <a:p>
            <a:r>
              <a:rPr lang="en-US" dirty="0" smtClean="0"/>
              <a:t>from scores for 5 </a:t>
            </a:r>
            <a:r>
              <a:rPr lang="en-US" dirty="0" err="1" smtClean="0"/>
              <a:t>mL</a:t>
            </a:r>
            <a:r>
              <a:rPr lang="en-US" dirty="0" smtClean="0"/>
              <a:t> (M ¼ 1.5, P ¼ .01) and10 </a:t>
            </a:r>
            <a:r>
              <a:rPr lang="en-US" dirty="0" err="1" smtClean="0"/>
              <a:t>mL</a:t>
            </a:r>
            <a:r>
              <a:rPr lang="en-US" dirty="0" smtClean="0"/>
              <a:t> (M ¼ 1.6, P ¼ .01</a:t>
            </a:r>
            <a:r>
              <a:rPr lang="en-US" dirty="0" smtClean="0">
                <a:solidFill>
                  <a:srgbClr val="FF0000"/>
                </a:solidFill>
              </a:rPr>
              <a:t>). PAS scores as a function of liquid type, delivery method, and bolus volume collapsed across age and sex are shown in Table II.</a:t>
            </a:r>
            <a:endParaRPr lang="it-IT" dirty="0">
              <a:solidFill>
                <a:srgbClr val="FF0000"/>
              </a:solidFill>
            </a:endParaRPr>
          </a:p>
        </p:txBody>
      </p:sp>
      <p:sp>
        <p:nvSpPr>
          <p:cNvPr id="8" name="Rettangolo 7"/>
          <p:cNvSpPr/>
          <p:nvPr/>
        </p:nvSpPr>
        <p:spPr>
          <a:xfrm>
            <a:off x="4427984" y="2204864"/>
            <a:ext cx="4518248" cy="1569660"/>
          </a:xfrm>
          <a:prstGeom prst="rect">
            <a:avLst/>
          </a:prstGeom>
        </p:spPr>
        <p:txBody>
          <a:bodyPr wrap="square">
            <a:spAutoFit/>
          </a:bodyPr>
          <a:lstStyle/>
          <a:p>
            <a:pPr algn="just"/>
            <a:r>
              <a:rPr lang="en-US" sz="1200" dirty="0" smtClean="0"/>
              <a:t>Flexible endoscopic evaluation of swallowing (FEES) is now routinely used to assess aspiration in outpatient and inpatient populations. Furthermore, the sensitivity of FEES is comparable, if not superior, to that of </a:t>
            </a:r>
            <a:r>
              <a:rPr lang="en-US" sz="1200" dirty="0" err="1" smtClean="0"/>
              <a:t>videofluoroscopic</a:t>
            </a:r>
            <a:r>
              <a:rPr lang="en-US" sz="1200" dirty="0" smtClean="0"/>
              <a:t> swallowing examination </a:t>
            </a:r>
            <a:r>
              <a:rPr lang="en-US" sz="1200" dirty="0" smtClean="0">
                <a:solidFill>
                  <a:srgbClr val="FF0000"/>
                </a:solidFill>
              </a:rPr>
              <a:t>(VFSE) in the detection of aspiration</a:t>
            </a:r>
            <a:r>
              <a:rPr lang="en-US" sz="1200" dirty="0" smtClean="0"/>
              <a:t>.1–4 However, many aspects of the FEES protocol may vary among clinicians, and it is unclear how this variation might affect</a:t>
            </a:r>
          </a:p>
          <a:p>
            <a:pPr algn="just"/>
            <a:r>
              <a:rPr lang="en-US" sz="1200" dirty="0" smtClean="0"/>
              <a:t>testing results. </a:t>
            </a:r>
            <a:r>
              <a:rPr lang="en-US" sz="1200" dirty="0" smtClean="0">
                <a:solidFill>
                  <a:srgbClr val="FF0000"/>
                </a:solidFill>
              </a:rPr>
              <a:t>For example, bolus types are not standardized.</a:t>
            </a:r>
            <a:endParaRPr lang="it-IT" sz="1200" dirty="0">
              <a:solidFill>
                <a:srgbClr val="FF0000"/>
              </a:solidFill>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1"/>
          <p:cNvSpPr txBox="1">
            <a:spLocks/>
          </p:cNvSpPr>
          <p:nvPr/>
        </p:nvSpPr>
        <p:spPr bwMode="auto">
          <a:xfrm>
            <a:off x="1908175" y="115888"/>
            <a:ext cx="5688013" cy="706437"/>
          </a:xfrm>
          <a:prstGeom prst="rect">
            <a:avLst/>
          </a:prstGeom>
          <a:ln w="9525" cap="flat" cmpd="sng" algn="ctr">
            <a:solidFill>
              <a:schemeClr val="accent2">
                <a:shade val="95000"/>
                <a:satMod val="105000"/>
              </a:schemeClr>
            </a:solidFill>
            <a:prstDash val="solid"/>
            <a:miter lim="800000"/>
            <a:headEnd/>
            <a:tailEnd/>
          </a:ln>
        </p:spPr>
        <p:style>
          <a:lnRef idx="1">
            <a:schemeClr val="accent2"/>
          </a:lnRef>
          <a:fillRef idx="3">
            <a:schemeClr val="accent2"/>
          </a:fillRef>
          <a:effectRef idx="2">
            <a:schemeClr val="accent2"/>
          </a:effectRef>
          <a:fontRef idx="minor">
            <a:schemeClr val="lt1"/>
          </a:fontRef>
        </p:style>
        <p:txBody>
          <a:bodyPr/>
          <a:lstStyle/>
          <a:p>
            <a:pPr marL="342900" indent="-342900" algn="ctr" eaLnBrk="0" hangingPunct="0">
              <a:spcBef>
                <a:spcPct val="20000"/>
              </a:spcBef>
              <a:defRPr/>
            </a:pPr>
            <a:r>
              <a:rPr lang="it-IT" sz="4400" kern="0" dirty="0"/>
              <a:t>FEES</a:t>
            </a:r>
            <a:endParaRPr lang="it-IT" sz="4000" kern="0" dirty="0"/>
          </a:p>
        </p:txBody>
      </p:sp>
      <p:sp>
        <p:nvSpPr>
          <p:cNvPr id="110594" name="CasellaDiTesto 4"/>
          <p:cNvSpPr txBox="1">
            <a:spLocks noChangeArrowheads="1"/>
          </p:cNvSpPr>
          <p:nvPr/>
        </p:nvSpPr>
        <p:spPr bwMode="auto">
          <a:xfrm>
            <a:off x="684213" y="2060575"/>
            <a:ext cx="7278687" cy="400050"/>
          </a:xfrm>
          <a:prstGeom prst="rect">
            <a:avLst/>
          </a:prstGeom>
          <a:noFill/>
          <a:ln w="9525">
            <a:noFill/>
            <a:miter lim="800000"/>
            <a:headEnd/>
            <a:tailEnd/>
          </a:ln>
        </p:spPr>
        <p:txBody>
          <a:bodyPr wrap="none">
            <a:spAutoFit/>
          </a:bodyPr>
          <a:lstStyle/>
          <a:p>
            <a:pPr>
              <a:buFont typeface="Wingdings" pitchFamily="2" charset="2"/>
              <a:buChar char="Ø"/>
            </a:pPr>
            <a:r>
              <a:rPr lang="it-IT" sz="2000"/>
              <a:t>Valutazione continenza orale posteriore durante la fase orale</a:t>
            </a:r>
          </a:p>
        </p:txBody>
      </p:sp>
      <p:sp>
        <p:nvSpPr>
          <p:cNvPr id="110595" name="CasellaDiTesto 5"/>
          <p:cNvSpPr txBox="1">
            <a:spLocks noChangeArrowheads="1"/>
          </p:cNvSpPr>
          <p:nvPr/>
        </p:nvSpPr>
        <p:spPr bwMode="auto">
          <a:xfrm>
            <a:off x="684213" y="2781300"/>
            <a:ext cx="5861050" cy="400050"/>
          </a:xfrm>
          <a:prstGeom prst="rect">
            <a:avLst/>
          </a:prstGeom>
          <a:noFill/>
          <a:ln w="9525">
            <a:noFill/>
            <a:miter lim="800000"/>
            <a:headEnd/>
            <a:tailEnd/>
          </a:ln>
        </p:spPr>
        <p:txBody>
          <a:bodyPr wrap="none">
            <a:spAutoFit/>
          </a:bodyPr>
          <a:lstStyle/>
          <a:p>
            <a:pPr>
              <a:buFont typeface="Wingdings" pitchFamily="2" charset="2"/>
              <a:buChar char="Ø"/>
            </a:pPr>
            <a:r>
              <a:rPr lang="it-IT" sz="2000"/>
              <a:t>Tempo d’inizio dell’atto deglutitorio, sede trigger </a:t>
            </a:r>
          </a:p>
        </p:txBody>
      </p:sp>
      <p:sp>
        <p:nvSpPr>
          <p:cNvPr id="110596" name="CasellaDiTesto 6"/>
          <p:cNvSpPr txBox="1">
            <a:spLocks noChangeArrowheads="1"/>
          </p:cNvSpPr>
          <p:nvPr/>
        </p:nvSpPr>
        <p:spPr bwMode="auto">
          <a:xfrm>
            <a:off x="725488" y="3573463"/>
            <a:ext cx="4197350" cy="400050"/>
          </a:xfrm>
          <a:prstGeom prst="rect">
            <a:avLst/>
          </a:prstGeom>
          <a:noFill/>
          <a:ln w="9525">
            <a:noFill/>
            <a:miter lim="800000"/>
            <a:headEnd/>
            <a:tailEnd/>
          </a:ln>
        </p:spPr>
        <p:txBody>
          <a:bodyPr wrap="none">
            <a:spAutoFit/>
          </a:bodyPr>
          <a:lstStyle/>
          <a:p>
            <a:pPr>
              <a:buFont typeface="Wingdings" pitchFamily="2" charset="2"/>
              <a:buChar char="Ø"/>
            </a:pPr>
            <a:r>
              <a:rPr lang="it-IT" sz="2000"/>
              <a:t>Funzionalità valvola velo-faringea</a:t>
            </a:r>
          </a:p>
        </p:txBody>
      </p:sp>
      <p:sp>
        <p:nvSpPr>
          <p:cNvPr id="110597" name="CasellaDiTesto 7"/>
          <p:cNvSpPr txBox="1">
            <a:spLocks noChangeArrowheads="1"/>
          </p:cNvSpPr>
          <p:nvPr/>
        </p:nvSpPr>
        <p:spPr bwMode="auto">
          <a:xfrm>
            <a:off x="684213" y="4292600"/>
            <a:ext cx="8299450" cy="400050"/>
          </a:xfrm>
          <a:prstGeom prst="rect">
            <a:avLst/>
          </a:prstGeom>
          <a:noFill/>
          <a:ln w="9525">
            <a:noFill/>
            <a:miter lim="800000"/>
            <a:headEnd/>
            <a:tailEnd/>
          </a:ln>
        </p:spPr>
        <p:txBody>
          <a:bodyPr wrap="none">
            <a:spAutoFit/>
          </a:bodyPr>
          <a:lstStyle/>
          <a:p>
            <a:pPr>
              <a:buFont typeface="Wingdings" pitchFamily="2" charset="2"/>
              <a:buChar char="Ø"/>
            </a:pPr>
            <a:r>
              <a:rPr lang="it-IT" sz="2000"/>
              <a:t>Protezione della via aerea e riflessi in caso di penetrazione/inalazione</a:t>
            </a:r>
          </a:p>
        </p:txBody>
      </p:sp>
      <p:sp>
        <p:nvSpPr>
          <p:cNvPr id="110598" name="CasellaDiTesto 8"/>
          <p:cNvSpPr txBox="1">
            <a:spLocks noChangeArrowheads="1"/>
          </p:cNvSpPr>
          <p:nvPr/>
        </p:nvSpPr>
        <p:spPr bwMode="auto">
          <a:xfrm>
            <a:off x="684213" y="5084763"/>
            <a:ext cx="5588000" cy="400050"/>
          </a:xfrm>
          <a:prstGeom prst="rect">
            <a:avLst/>
          </a:prstGeom>
          <a:noFill/>
          <a:ln w="9525">
            <a:noFill/>
            <a:miter lim="800000"/>
            <a:headEnd/>
            <a:tailEnd/>
          </a:ln>
        </p:spPr>
        <p:txBody>
          <a:bodyPr wrap="none">
            <a:spAutoFit/>
          </a:bodyPr>
          <a:lstStyle/>
          <a:p>
            <a:pPr>
              <a:buFont typeface="Wingdings" pitchFamily="2" charset="2"/>
              <a:buChar char="Ø"/>
            </a:pPr>
            <a:r>
              <a:rPr lang="it-IT" sz="2000"/>
              <a:t>Clereance faringea (entità e sede del residuo)</a:t>
            </a:r>
          </a:p>
        </p:txBody>
      </p:sp>
      <p:sp>
        <p:nvSpPr>
          <p:cNvPr id="110599" name="CasellaDiTesto 9"/>
          <p:cNvSpPr txBox="1">
            <a:spLocks noChangeArrowheads="1"/>
          </p:cNvSpPr>
          <p:nvPr/>
        </p:nvSpPr>
        <p:spPr bwMode="auto">
          <a:xfrm>
            <a:off x="468313" y="1116013"/>
            <a:ext cx="1017587" cy="368300"/>
          </a:xfrm>
          <a:prstGeom prst="rect">
            <a:avLst/>
          </a:prstGeom>
          <a:noFill/>
          <a:ln w="9525">
            <a:solidFill>
              <a:srgbClr val="002060"/>
            </a:solidFill>
            <a:miter lim="800000"/>
            <a:headEnd/>
            <a:tailEnd/>
          </a:ln>
        </p:spPr>
        <p:txBody>
          <a:bodyPr wrap="none">
            <a:spAutoFit/>
          </a:bodyPr>
          <a:lstStyle/>
          <a:p>
            <a:r>
              <a:rPr lang="it-IT" b="1"/>
              <a:t>Parte II </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1"/>
          <p:cNvSpPr>
            <a:spLocks noGrp="1"/>
          </p:cNvSpPr>
          <p:nvPr>
            <p:ph type="title"/>
          </p:nvPr>
        </p:nvSpPr>
        <p:spPr>
          <a:xfrm>
            <a:off x="1908175" y="115888"/>
            <a:ext cx="5688013" cy="706437"/>
          </a:xfrm>
        </p:spPr>
        <p:style>
          <a:lnRef idx="1">
            <a:schemeClr val="accent2"/>
          </a:lnRef>
          <a:fillRef idx="3">
            <a:schemeClr val="accent2"/>
          </a:fillRef>
          <a:effectRef idx="2">
            <a:schemeClr val="accent2"/>
          </a:effectRef>
          <a:fontRef idx="minor">
            <a:schemeClr val="lt1"/>
          </a:fontRef>
        </p:style>
        <p:txBody>
          <a:bodyPr/>
          <a:lstStyle/>
          <a:p>
            <a:pPr>
              <a:defRPr/>
            </a:pPr>
            <a:r>
              <a:rPr lang="it-IT" dirty="0" smtClean="0"/>
              <a:t>FEES</a:t>
            </a:r>
          </a:p>
        </p:txBody>
      </p:sp>
      <p:sp>
        <p:nvSpPr>
          <p:cNvPr id="111618" name="CasellaDiTesto 15"/>
          <p:cNvSpPr txBox="1">
            <a:spLocks noChangeArrowheads="1"/>
          </p:cNvSpPr>
          <p:nvPr/>
        </p:nvSpPr>
        <p:spPr bwMode="auto">
          <a:xfrm>
            <a:off x="468313" y="1125538"/>
            <a:ext cx="1081087" cy="368300"/>
          </a:xfrm>
          <a:prstGeom prst="rect">
            <a:avLst/>
          </a:prstGeom>
          <a:noFill/>
          <a:ln w="9525">
            <a:solidFill>
              <a:srgbClr val="002060"/>
            </a:solidFill>
            <a:miter lim="800000"/>
            <a:headEnd/>
            <a:tailEnd/>
          </a:ln>
        </p:spPr>
        <p:txBody>
          <a:bodyPr wrap="none">
            <a:spAutoFit/>
          </a:bodyPr>
          <a:lstStyle/>
          <a:p>
            <a:r>
              <a:rPr lang="it-IT" b="1"/>
              <a:t>Parte III </a:t>
            </a:r>
          </a:p>
        </p:txBody>
      </p:sp>
      <p:sp>
        <p:nvSpPr>
          <p:cNvPr id="111619" name="CasellaDiTesto 16"/>
          <p:cNvSpPr txBox="1">
            <a:spLocks noChangeArrowheads="1"/>
          </p:cNvSpPr>
          <p:nvPr/>
        </p:nvSpPr>
        <p:spPr bwMode="auto">
          <a:xfrm>
            <a:off x="2627313" y="1484313"/>
            <a:ext cx="3698875" cy="369887"/>
          </a:xfrm>
          <a:prstGeom prst="rect">
            <a:avLst/>
          </a:prstGeom>
          <a:noFill/>
          <a:ln w="9525">
            <a:noFill/>
            <a:miter lim="800000"/>
            <a:headEnd/>
            <a:tailEnd/>
          </a:ln>
        </p:spPr>
        <p:txBody>
          <a:bodyPr wrap="none">
            <a:spAutoFit/>
          </a:bodyPr>
          <a:lstStyle/>
          <a:p>
            <a:r>
              <a:rPr lang="it-IT" b="1"/>
              <a:t>Provvedimenti terapeutici mirati</a:t>
            </a:r>
          </a:p>
        </p:txBody>
      </p:sp>
      <p:sp>
        <p:nvSpPr>
          <p:cNvPr id="111620" name="CasellaDiTesto 17"/>
          <p:cNvSpPr txBox="1">
            <a:spLocks noChangeArrowheads="1"/>
          </p:cNvSpPr>
          <p:nvPr/>
        </p:nvSpPr>
        <p:spPr bwMode="auto">
          <a:xfrm>
            <a:off x="611188" y="2060575"/>
            <a:ext cx="7848600" cy="646113"/>
          </a:xfrm>
          <a:prstGeom prst="rect">
            <a:avLst/>
          </a:prstGeom>
          <a:noFill/>
          <a:ln w="9525">
            <a:noFill/>
            <a:miter lim="800000"/>
            <a:headEnd/>
            <a:tailEnd/>
          </a:ln>
        </p:spPr>
        <p:txBody>
          <a:bodyPr>
            <a:spAutoFit/>
          </a:bodyPr>
          <a:lstStyle/>
          <a:p>
            <a:r>
              <a:rPr lang="it-IT"/>
              <a:t>Valutazione diretta ed immediata dei cambi posturali, manovre deglutitorie</a:t>
            </a:r>
          </a:p>
          <a:p>
            <a:r>
              <a:rPr lang="it-IT"/>
              <a:t>cambi di consistenza, ecc. </a:t>
            </a:r>
          </a:p>
        </p:txBody>
      </p:sp>
      <p:pic>
        <p:nvPicPr>
          <p:cNvPr id="19" name="rotazione della testa2.wmv">
            <a:hlinkClick r:id="" action="ppaction://media"/>
          </p:cNvPr>
          <p:cNvPicPr>
            <a:picLocks noRot="1" noChangeAspect="1"/>
          </p:cNvPicPr>
          <p:nvPr>
            <a:videoFile r:link="rId1"/>
          </p:nvPr>
        </p:nvPicPr>
        <p:blipFill>
          <a:blip r:embed="rId3" cstate="print"/>
          <a:srcRect/>
          <a:stretch>
            <a:fillRect/>
          </a:stretch>
        </p:blipFill>
        <p:spPr bwMode="auto">
          <a:xfrm>
            <a:off x="2195513" y="2924175"/>
            <a:ext cx="4800600" cy="3479800"/>
          </a:xfrm>
          <a:prstGeom prst="rect">
            <a:avLst/>
          </a:prstGeom>
          <a:noFill/>
          <a:ln w="9525">
            <a:solidFill>
              <a:srgbClr val="0070C0"/>
            </a:solid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9063" fill="hold"/>
                                        <p:tgtEl>
                                          <p:spTgt spid="19"/>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19"/>
                </p:tgtEl>
              </p:cMediaNode>
            </p:video>
            <p:seq concurrent="1" nextAc="seek">
              <p:cTn id="8" restart="whenNotActive" fill="hold" evtFilter="cancelBubble" nodeType="interactiveSeq">
                <p:stCondLst>
                  <p:cond evt="onClick" delay="0">
                    <p:tgtEl>
                      <p:spTgt spid="19"/>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19"/>
                                        </p:tgtEl>
                                      </p:cBhvr>
                                    </p:cmd>
                                  </p:childTnLst>
                                </p:cTn>
                              </p:par>
                            </p:childTnLst>
                          </p:cTn>
                        </p:par>
                      </p:childTnLst>
                    </p:cTn>
                  </p:par>
                </p:childTnLst>
              </p:cTn>
              <p:nextCondLst>
                <p:cond evt="onClick" delay="0">
                  <p:tgtEl>
                    <p:spTgt spid="19"/>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Deglutizione paolo.mpg">
            <a:hlinkClick r:id="" action="ppaction://media"/>
          </p:cNvPr>
          <p:cNvPicPr>
            <a:picLocks noRot="1" noChangeAspect="1"/>
          </p:cNvPicPr>
          <p:nvPr>
            <a:videoFile r:link="rId1"/>
          </p:nvPr>
        </p:nvPicPr>
        <p:blipFill>
          <a:blip r:embed="rId3" cstate="print"/>
          <a:srcRect/>
          <a:stretch>
            <a:fillRect/>
          </a:stretch>
        </p:blipFill>
        <p:spPr bwMode="auto">
          <a:xfrm>
            <a:off x="1331913" y="1341438"/>
            <a:ext cx="6524625" cy="5219700"/>
          </a:xfrm>
          <a:prstGeom prst="rect">
            <a:avLst/>
          </a:prstGeom>
          <a:noFill/>
          <a:ln w="9525">
            <a:noFill/>
            <a:miter lim="800000"/>
            <a:headEnd/>
            <a:tailEnd/>
          </a:ln>
        </p:spPr>
      </p:pic>
      <p:sp>
        <p:nvSpPr>
          <p:cNvPr id="3" name="Titolo 1"/>
          <p:cNvSpPr>
            <a:spLocks noGrp="1"/>
          </p:cNvSpPr>
          <p:nvPr>
            <p:ph type="title"/>
          </p:nvPr>
        </p:nvSpPr>
        <p:spPr>
          <a:xfrm>
            <a:off x="1835150" y="115888"/>
            <a:ext cx="5689600" cy="706437"/>
          </a:xfrm>
        </p:spPr>
        <p:style>
          <a:lnRef idx="1">
            <a:schemeClr val="accent2"/>
          </a:lnRef>
          <a:fillRef idx="3">
            <a:schemeClr val="accent2"/>
          </a:fillRef>
          <a:effectRef idx="2">
            <a:schemeClr val="accent2"/>
          </a:effectRef>
          <a:fontRef idx="minor">
            <a:schemeClr val="lt1"/>
          </a:fontRef>
        </p:style>
        <p:txBody>
          <a:bodyPr/>
          <a:lstStyle/>
          <a:p>
            <a:pPr>
              <a:defRPr/>
            </a:pPr>
            <a:r>
              <a:rPr lang="it-IT" dirty="0" smtClean="0"/>
              <a:t>FEES</a:t>
            </a:r>
          </a:p>
        </p:txBody>
      </p:sp>
      <p:sp>
        <p:nvSpPr>
          <p:cNvPr id="112643" name="CasellaDiTesto 4"/>
          <p:cNvSpPr txBox="1">
            <a:spLocks noChangeArrowheads="1"/>
          </p:cNvSpPr>
          <p:nvPr/>
        </p:nvSpPr>
        <p:spPr bwMode="auto">
          <a:xfrm>
            <a:off x="3492500" y="908050"/>
            <a:ext cx="2517775" cy="369888"/>
          </a:xfrm>
          <a:prstGeom prst="rect">
            <a:avLst/>
          </a:prstGeom>
          <a:noFill/>
          <a:ln w="9525">
            <a:noFill/>
            <a:miter lim="800000"/>
            <a:headEnd/>
            <a:tailEnd/>
          </a:ln>
        </p:spPr>
        <p:txBody>
          <a:bodyPr wrap="none">
            <a:spAutoFit/>
          </a:bodyPr>
          <a:lstStyle/>
          <a:p>
            <a:r>
              <a:rPr lang="it-IT" b="1"/>
              <a:t>Deglutizione normale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85760"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CasellaDiTesto 3"/>
          <p:cNvSpPr txBox="1">
            <a:spLocks noChangeArrowheads="1"/>
          </p:cNvSpPr>
          <p:nvPr/>
        </p:nvSpPr>
        <p:spPr bwMode="auto">
          <a:xfrm>
            <a:off x="1142976" y="2643182"/>
            <a:ext cx="6601487" cy="584775"/>
          </a:xfrm>
          <a:prstGeom prst="rect">
            <a:avLst/>
          </a:prstGeom>
          <a:noFill/>
          <a:ln w="9525">
            <a:noFill/>
            <a:miter lim="800000"/>
            <a:headEnd/>
            <a:tailEnd/>
          </a:ln>
        </p:spPr>
        <p:txBody>
          <a:bodyPr wrap="none">
            <a:spAutoFit/>
          </a:bodyPr>
          <a:lstStyle/>
          <a:p>
            <a:r>
              <a:rPr lang="it-IT" sz="3200" b="1">
                <a:hlinkClick r:id="rId2" action="ppaction://hlinkfile"/>
              </a:rPr>
              <a:t>Caduta pre-deglutitoria (spillage)</a:t>
            </a:r>
            <a:endParaRPr lang="it-IT" sz="3200" b="1"/>
          </a:p>
        </p:txBody>
      </p:sp>
      <p:sp>
        <p:nvSpPr>
          <p:cNvPr id="5" name="Titolo 1"/>
          <p:cNvSpPr txBox="1">
            <a:spLocks/>
          </p:cNvSpPr>
          <p:nvPr/>
        </p:nvSpPr>
        <p:spPr bwMode="auto">
          <a:xfrm>
            <a:off x="2339975" y="115888"/>
            <a:ext cx="4752975" cy="720725"/>
          </a:xfrm>
          <a:prstGeom prst="rect">
            <a:avLst/>
          </a:prstGeom>
          <a:ln w="9525" cap="flat" cmpd="sng" algn="ctr">
            <a:solidFill>
              <a:schemeClr val="accent2">
                <a:shade val="95000"/>
                <a:satMod val="105000"/>
              </a:schemeClr>
            </a:solidFill>
            <a:prstDash val="solid"/>
            <a:miter lim="800000"/>
            <a:headEnd/>
            <a:tailEnd/>
          </a:ln>
        </p:spPr>
        <p:style>
          <a:lnRef idx="1">
            <a:schemeClr val="accent2"/>
          </a:lnRef>
          <a:fillRef idx="3">
            <a:schemeClr val="accent2"/>
          </a:fillRef>
          <a:effectRef idx="2">
            <a:schemeClr val="accent2"/>
          </a:effectRef>
          <a:fontRef idx="minor">
            <a:schemeClr val="lt1"/>
          </a:fontRef>
        </p:style>
        <p:txBody>
          <a:bodyPr/>
          <a:lstStyle/>
          <a:p>
            <a:pPr marL="342900" indent="-342900" algn="ctr" eaLnBrk="0" hangingPunct="0">
              <a:spcBef>
                <a:spcPct val="20000"/>
              </a:spcBef>
              <a:defRPr/>
            </a:pPr>
            <a:r>
              <a:rPr lang="it-IT" sz="4400" kern="0" dirty="0"/>
              <a:t>FEES</a:t>
            </a:r>
          </a:p>
        </p:txBody>
      </p:sp>
      <p:sp>
        <p:nvSpPr>
          <p:cNvPr id="113668" name="CasellaDiTesto 5"/>
          <p:cNvSpPr txBox="1">
            <a:spLocks noChangeArrowheads="1"/>
          </p:cNvSpPr>
          <p:nvPr/>
        </p:nvSpPr>
        <p:spPr bwMode="auto">
          <a:xfrm>
            <a:off x="2352675" y="5373688"/>
            <a:ext cx="4595813" cy="368300"/>
          </a:xfrm>
          <a:prstGeom prst="rect">
            <a:avLst/>
          </a:prstGeom>
          <a:noFill/>
          <a:ln w="9525">
            <a:noFill/>
            <a:miter lim="800000"/>
            <a:headEnd/>
            <a:tailEnd/>
          </a:ln>
        </p:spPr>
        <p:txBody>
          <a:bodyPr wrap="none">
            <a:spAutoFit/>
          </a:bodyPr>
          <a:lstStyle/>
          <a:p>
            <a:r>
              <a:rPr lang="it-IT"/>
              <a:t>Notevole ritardo di inizio della fase faringea</a:t>
            </a:r>
          </a:p>
        </p:txBody>
      </p:sp>
      <p:sp>
        <p:nvSpPr>
          <p:cNvPr id="113669" name="CasellaDiTesto 6"/>
          <p:cNvSpPr txBox="1">
            <a:spLocks noChangeArrowheads="1"/>
          </p:cNvSpPr>
          <p:nvPr/>
        </p:nvSpPr>
        <p:spPr bwMode="auto">
          <a:xfrm>
            <a:off x="1677988" y="5949950"/>
            <a:ext cx="6134100" cy="368300"/>
          </a:xfrm>
          <a:prstGeom prst="rect">
            <a:avLst/>
          </a:prstGeom>
          <a:noFill/>
          <a:ln w="9525">
            <a:noFill/>
            <a:miter lim="800000"/>
            <a:headEnd/>
            <a:tailEnd/>
          </a:ln>
        </p:spPr>
        <p:txBody>
          <a:bodyPr wrap="none">
            <a:spAutoFit/>
          </a:bodyPr>
          <a:lstStyle/>
          <a:p>
            <a:r>
              <a:rPr lang="it-IT"/>
              <a:t>Fase faringea inizia quando il bolo giunge nei seni piriformi</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1"/>
          <p:cNvSpPr txBox="1">
            <a:spLocks/>
          </p:cNvSpPr>
          <p:nvPr/>
        </p:nvSpPr>
        <p:spPr bwMode="auto">
          <a:xfrm>
            <a:off x="2339975" y="115888"/>
            <a:ext cx="4752975" cy="720725"/>
          </a:xfrm>
          <a:prstGeom prst="rect">
            <a:avLst/>
          </a:prstGeom>
          <a:ln w="9525" cap="flat" cmpd="sng" algn="ctr">
            <a:solidFill>
              <a:schemeClr val="accent2">
                <a:shade val="95000"/>
                <a:satMod val="105000"/>
              </a:schemeClr>
            </a:solidFill>
            <a:prstDash val="solid"/>
            <a:miter lim="800000"/>
            <a:headEnd/>
            <a:tailEnd/>
          </a:ln>
        </p:spPr>
        <p:style>
          <a:lnRef idx="1">
            <a:schemeClr val="accent2"/>
          </a:lnRef>
          <a:fillRef idx="3">
            <a:schemeClr val="accent2"/>
          </a:fillRef>
          <a:effectRef idx="2">
            <a:schemeClr val="accent2"/>
          </a:effectRef>
          <a:fontRef idx="minor">
            <a:schemeClr val="lt1"/>
          </a:fontRef>
        </p:style>
        <p:txBody>
          <a:bodyPr/>
          <a:lstStyle/>
          <a:p>
            <a:pPr marL="342900" indent="-342900" algn="ctr" eaLnBrk="0" hangingPunct="0">
              <a:spcBef>
                <a:spcPct val="20000"/>
              </a:spcBef>
              <a:defRPr/>
            </a:pPr>
            <a:r>
              <a:rPr lang="it-IT" sz="4400" kern="0" dirty="0"/>
              <a:t>FEES</a:t>
            </a:r>
          </a:p>
        </p:txBody>
      </p:sp>
      <p:pic>
        <p:nvPicPr>
          <p:cNvPr id="7" name="liquidi.wmv">
            <a:hlinkClick r:id="" action="ppaction://media"/>
          </p:cNvPr>
          <p:cNvPicPr>
            <a:picLocks noRot="1" noChangeAspect="1"/>
          </p:cNvPicPr>
          <p:nvPr>
            <a:videoFile r:link="rId1"/>
          </p:nvPr>
        </p:nvPicPr>
        <p:blipFill>
          <a:blip r:embed="rId3" cstate="print"/>
          <a:stretch>
            <a:fillRect/>
          </a:stretch>
        </p:blipFill>
        <p:spPr>
          <a:xfrm>
            <a:off x="-828600" y="908720"/>
            <a:ext cx="10657184" cy="5994666"/>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1286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7"/>
                </p:tgtEl>
              </p:cMediaNode>
            </p:video>
            <p:seq concurrent="1" nextAc="seek">
              <p:cTn id="8" restart="whenNotActive" fill="hold" evtFilter="cancelBubble" nodeType="interactiveSeq">
                <p:stCondLst>
                  <p:cond evt="onClick" delay="0">
                    <p:tgtEl>
                      <p:spTgt spid="7"/>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7"/>
                                        </p:tgtEl>
                                      </p:cBhvr>
                                    </p:cmd>
                                  </p:childTnLst>
                                </p:cTn>
                              </p:par>
                            </p:childTnLst>
                          </p:cTn>
                        </p:par>
                      </p:childTnLst>
                    </p:cTn>
                  </p:par>
                </p:childTnLst>
              </p:cTn>
              <p:nextCondLst>
                <p:cond evt="onClick" delay="0">
                  <p:tgtEl>
                    <p:spTgt spid="7"/>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olo 1"/>
          <p:cNvSpPr txBox="1">
            <a:spLocks/>
          </p:cNvSpPr>
          <p:nvPr/>
        </p:nvSpPr>
        <p:spPr bwMode="auto">
          <a:xfrm>
            <a:off x="2339975" y="115888"/>
            <a:ext cx="4752975" cy="720725"/>
          </a:xfrm>
          <a:prstGeom prst="rect">
            <a:avLst/>
          </a:prstGeom>
          <a:ln w="9525" cap="flat" cmpd="sng" algn="ctr">
            <a:solidFill>
              <a:schemeClr val="accent2">
                <a:shade val="95000"/>
                <a:satMod val="105000"/>
              </a:schemeClr>
            </a:solidFill>
            <a:prstDash val="solid"/>
            <a:miter lim="800000"/>
            <a:headEnd/>
            <a:tailEnd/>
          </a:ln>
        </p:spPr>
        <p:style>
          <a:lnRef idx="1">
            <a:schemeClr val="accent2"/>
          </a:lnRef>
          <a:fillRef idx="3">
            <a:schemeClr val="accent2"/>
          </a:fillRef>
          <a:effectRef idx="2">
            <a:schemeClr val="accent2"/>
          </a:effectRef>
          <a:fontRef idx="minor">
            <a:schemeClr val="lt1"/>
          </a:fontRef>
        </p:style>
        <p:txBody>
          <a:bodyPr/>
          <a:lstStyle/>
          <a:p>
            <a:pPr marL="342900" indent="-342900" algn="ctr" eaLnBrk="0" hangingPunct="0">
              <a:spcBef>
                <a:spcPct val="20000"/>
              </a:spcBef>
              <a:defRPr/>
            </a:pPr>
            <a:r>
              <a:rPr lang="it-IT" sz="4400" kern="0" dirty="0"/>
              <a:t>FEES</a:t>
            </a:r>
          </a:p>
        </p:txBody>
      </p:sp>
      <p:sp>
        <p:nvSpPr>
          <p:cNvPr id="5" name="Text Box 3"/>
          <p:cNvSpPr txBox="1">
            <a:spLocks noChangeArrowheads="1"/>
          </p:cNvSpPr>
          <p:nvPr/>
        </p:nvSpPr>
        <p:spPr bwMode="auto">
          <a:xfrm>
            <a:off x="3613150" y="992188"/>
            <a:ext cx="1895475" cy="492125"/>
          </a:xfrm>
          <a:prstGeom prst="rect">
            <a:avLst/>
          </a:prstGeom>
          <a:noFill/>
          <a:ln w="9525">
            <a:noFill/>
            <a:miter lim="800000"/>
            <a:headEnd/>
            <a:tailEnd/>
          </a:ln>
        </p:spPr>
        <p:txBody>
          <a:bodyPr wrap="none">
            <a:spAutoFit/>
          </a:bodyPr>
          <a:lstStyle/>
          <a:p>
            <a:pPr algn="ctr" eaLnBrk="0" hangingPunct="0">
              <a:defRPr/>
            </a:pPr>
            <a:r>
              <a:rPr lang="it-IT" sz="2600" b="1" dirty="0">
                <a:solidFill>
                  <a:srgbClr val="FF0000"/>
                </a:solidFill>
                <a:effectLst>
                  <a:outerShdw blurRad="38100" dist="38100" dir="2700000" algn="tl">
                    <a:srgbClr val="000000">
                      <a:alpha val="43137"/>
                    </a:srgbClr>
                  </a:outerShdw>
                </a:effectLst>
                <a:latin typeface="+mj-lt"/>
              </a:rPr>
              <a:t>VANTAGGI</a:t>
            </a:r>
          </a:p>
        </p:txBody>
      </p:sp>
      <p:sp>
        <p:nvSpPr>
          <p:cNvPr id="6" name="CasellaDiTesto 5"/>
          <p:cNvSpPr txBox="1"/>
          <p:nvPr/>
        </p:nvSpPr>
        <p:spPr>
          <a:xfrm>
            <a:off x="539750" y="1773238"/>
            <a:ext cx="7956550" cy="368300"/>
          </a:xfrm>
          <a:prstGeom prst="rect">
            <a:avLst/>
          </a:prstGeom>
          <a:noFill/>
        </p:spPr>
        <p:txBody>
          <a:bodyPr wrap="none">
            <a:spAutoFit/>
          </a:bodyPr>
          <a:lstStyle/>
          <a:p>
            <a:pPr>
              <a:defRPr/>
            </a:pPr>
            <a:r>
              <a:rPr lang="it-IT" b="1" dirty="0">
                <a:solidFill>
                  <a:schemeClr val="accent2">
                    <a:lumMod val="50000"/>
                  </a:schemeClr>
                </a:solidFill>
              </a:rPr>
              <a:t>Valutazione ottimale di anatomia, motilità, e </a:t>
            </a:r>
            <a:r>
              <a:rPr lang="it-IT" b="1" dirty="0">
                <a:solidFill>
                  <a:srgbClr val="FF0000"/>
                </a:solidFill>
              </a:rPr>
              <a:t>sensibilità</a:t>
            </a:r>
            <a:r>
              <a:rPr lang="it-IT" b="1" dirty="0">
                <a:solidFill>
                  <a:schemeClr val="accent2">
                    <a:lumMod val="50000"/>
                  </a:schemeClr>
                </a:solidFill>
              </a:rPr>
              <a:t> </a:t>
            </a:r>
            <a:r>
              <a:rPr lang="it-IT" b="1" dirty="0" err="1">
                <a:solidFill>
                  <a:schemeClr val="accent2">
                    <a:lumMod val="50000"/>
                  </a:schemeClr>
                </a:solidFill>
              </a:rPr>
              <a:t>faringo-laringea</a:t>
            </a:r>
            <a:endParaRPr lang="it-IT" b="1" dirty="0">
              <a:solidFill>
                <a:schemeClr val="accent2">
                  <a:lumMod val="50000"/>
                </a:schemeClr>
              </a:solidFill>
            </a:endParaRPr>
          </a:p>
        </p:txBody>
      </p:sp>
      <p:sp>
        <p:nvSpPr>
          <p:cNvPr id="7" name="CasellaDiTesto 6"/>
          <p:cNvSpPr txBox="1"/>
          <p:nvPr/>
        </p:nvSpPr>
        <p:spPr>
          <a:xfrm>
            <a:off x="539750" y="2420938"/>
            <a:ext cx="8148638" cy="369887"/>
          </a:xfrm>
          <a:prstGeom prst="rect">
            <a:avLst/>
          </a:prstGeom>
          <a:noFill/>
        </p:spPr>
        <p:txBody>
          <a:bodyPr wrap="none">
            <a:spAutoFit/>
          </a:bodyPr>
          <a:lstStyle/>
          <a:p>
            <a:pPr>
              <a:defRPr/>
            </a:pPr>
            <a:r>
              <a:rPr lang="it-IT" b="1" dirty="0">
                <a:solidFill>
                  <a:schemeClr val="accent2">
                    <a:lumMod val="50000"/>
                  </a:schemeClr>
                </a:solidFill>
              </a:rPr>
              <a:t>Portabilità dello strumento </a:t>
            </a:r>
            <a:r>
              <a:rPr lang="it-IT" dirty="0">
                <a:solidFill>
                  <a:schemeClr val="accent2">
                    <a:lumMod val="50000"/>
                  </a:schemeClr>
                </a:solidFill>
              </a:rPr>
              <a:t>(possibilità di utilizzo come diagnostica </a:t>
            </a:r>
            <a:r>
              <a:rPr lang="it-IT" dirty="0" err="1">
                <a:solidFill>
                  <a:schemeClr val="accent2">
                    <a:lumMod val="50000"/>
                  </a:schemeClr>
                </a:solidFill>
              </a:rPr>
              <a:t>bed</a:t>
            </a:r>
            <a:r>
              <a:rPr lang="it-IT" dirty="0">
                <a:solidFill>
                  <a:schemeClr val="accent2">
                    <a:lumMod val="50000"/>
                  </a:schemeClr>
                </a:solidFill>
              </a:rPr>
              <a:t> side)</a:t>
            </a:r>
          </a:p>
        </p:txBody>
      </p:sp>
      <p:sp>
        <p:nvSpPr>
          <p:cNvPr id="8" name="CasellaDiTesto 7"/>
          <p:cNvSpPr txBox="1"/>
          <p:nvPr/>
        </p:nvSpPr>
        <p:spPr>
          <a:xfrm>
            <a:off x="539750" y="3059113"/>
            <a:ext cx="3878263" cy="369887"/>
          </a:xfrm>
          <a:prstGeom prst="rect">
            <a:avLst/>
          </a:prstGeom>
          <a:noFill/>
        </p:spPr>
        <p:txBody>
          <a:bodyPr wrap="none">
            <a:spAutoFit/>
          </a:bodyPr>
          <a:lstStyle/>
          <a:p>
            <a:pPr>
              <a:defRPr/>
            </a:pPr>
            <a:r>
              <a:rPr lang="it-IT" b="1" dirty="0">
                <a:solidFill>
                  <a:schemeClr val="accent2">
                    <a:lumMod val="50000"/>
                  </a:schemeClr>
                </a:solidFill>
              </a:rPr>
              <a:t>Costo dell’esame minore alla VFS</a:t>
            </a:r>
          </a:p>
        </p:txBody>
      </p:sp>
      <p:sp>
        <p:nvSpPr>
          <p:cNvPr id="9" name="CasellaDiTesto 8"/>
          <p:cNvSpPr txBox="1"/>
          <p:nvPr/>
        </p:nvSpPr>
        <p:spPr>
          <a:xfrm>
            <a:off x="539750" y="3708400"/>
            <a:ext cx="8302625" cy="368300"/>
          </a:xfrm>
          <a:prstGeom prst="rect">
            <a:avLst/>
          </a:prstGeom>
          <a:noFill/>
        </p:spPr>
        <p:txBody>
          <a:bodyPr wrap="none">
            <a:spAutoFit/>
          </a:bodyPr>
          <a:lstStyle/>
          <a:p>
            <a:pPr>
              <a:defRPr/>
            </a:pPr>
            <a:r>
              <a:rPr lang="it-IT" b="1" dirty="0">
                <a:solidFill>
                  <a:schemeClr val="accent2">
                    <a:lumMod val="50000"/>
                  </a:schemeClr>
                </a:solidFill>
              </a:rPr>
              <a:t>Non utilizza radiazioni ionizzanti, ripetibile, non limiti di tempo dell’esame </a:t>
            </a:r>
          </a:p>
        </p:txBody>
      </p:sp>
      <p:sp>
        <p:nvSpPr>
          <p:cNvPr id="10" name="CasellaDiTesto 9"/>
          <p:cNvSpPr txBox="1"/>
          <p:nvPr/>
        </p:nvSpPr>
        <p:spPr>
          <a:xfrm>
            <a:off x="539750" y="4356100"/>
            <a:ext cx="4249738" cy="368300"/>
          </a:xfrm>
          <a:prstGeom prst="rect">
            <a:avLst/>
          </a:prstGeom>
          <a:noFill/>
        </p:spPr>
        <p:txBody>
          <a:bodyPr wrap="none">
            <a:spAutoFit/>
          </a:bodyPr>
          <a:lstStyle/>
          <a:p>
            <a:pPr>
              <a:defRPr/>
            </a:pPr>
            <a:r>
              <a:rPr lang="it-IT" b="1" dirty="0">
                <a:solidFill>
                  <a:schemeClr val="accent2">
                    <a:lumMod val="50000"/>
                  </a:schemeClr>
                </a:solidFill>
              </a:rPr>
              <a:t>Possibilità di valutare l’affaticamento</a:t>
            </a:r>
          </a:p>
        </p:txBody>
      </p:sp>
      <p:sp>
        <p:nvSpPr>
          <p:cNvPr id="11" name="CasellaDiTesto 10"/>
          <p:cNvSpPr txBox="1"/>
          <p:nvPr/>
        </p:nvSpPr>
        <p:spPr>
          <a:xfrm>
            <a:off x="539750" y="5003800"/>
            <a:ext cx="6789038" cy="369332"/>
          </a:xfrm>
          <a:prstGeom prst="rect">
            <a:avLst/>
          </a:prstGeom>
          <a:noFill/>
        </p:spPr>
        <p:txBody>
          <a:bodyPr wrap="none">
            <a:spAutoFit/>
          </a:bodyPr>
          <a:lstStyle/>
          <a:p>
            <a:pPr>
              <a:defRPr/>
            </a:pPr>
            <a:r>
              <a:rPr lang="it-IT" b="1" dirty="0">
                <a:solidFill>
                  <a:schemeClr val="accent2">
                    <a:lumMod val="50000"/>
                  </a:schemeClr>
                </a:solidFill>
              </a:rPr>
              <a:t>Utilizzabile durante la sessione di </a:t>
            </a:r>
            <a:r>
              <a:rPr lang="it-IT" b="1" dirty="0" smtClean="0">
                <a:solidFill>
                  <a:schemeClr val="accent2">
                    <a:lumMod val="50000"/>
                  </a:schemeClr>
                </a:solidFill>
              </a:rPr>
              <a:t>riabilitazione     feedback  </a:t>
            </a:r>
            <a:endParaRPr lang="it-IT" b="1" dirty="0">
              <a:solidFill>
                <a:schemeClr val="accent2">
                  <a:lumMod val="50000"/>
                </a:schemeClr>
              </a:solidFill>
            </a:endParaRPr>
          </a:p>
        </p:txBody>
      </p:sp>
      <p:sp>
        <p:nvSpPr>
          <p:cNvPr id="13" name="CasellaDiTesto 12"/>
          <p:cNvSpPr txBox="1"/>
          <p:nvPr/>
        </p:nvSpPr>
        <p:spPr>
          <a:xfrm>
            <a:off x="539750" y="5651500"/>
            <a:ext cx="6815138" cy="369888"/>
          </a:xfrm>
          <a:prstGeom prst="rect">
            <a:avLst/>
          </a:prstGeom>
          <a:noFill/>
        </p:spPr>
        <p:txBody>
          <a:bodyPr wrap="none">
            <a:spAutoFit/>
          </a:bodyPr>
          <a:lstStyle/>
          <a:p>
            <a:pPr>
              <a:defRPr/>
            </a:pPr>
            <a:r>
              <a:rPr lang="it-IT" b="1" dirty="0">
                <a:solidFill>
                  <a:schemeClr val="accent2">
                    <a:lumMod val="50000"/>
                  </a:schemeClr>
                </a:solidFill>
              </a:rPr>
              <a:t>Possibilità di aspirazione in caso di penetrazione importante</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olo 1"/>
          <p:cNvSpPr txBox="1">
            <a:spLocks/>
          </p:cNvSpPr>
          <p:nvPr/>
        </p:nvSpPr>
        <p:spPr bwMode="auto">
          <a:xfrm>
            <a:off x="2339975" y="115888"/>
            <a:ext cx="4752975" cy="720725"/>
          </a:xfrm>
          <a:prstGeom prst="rect">
            <a:avLst/>
          </a:prstGeom>
          <a:ln w="9525" cap="flat" cmpd="sng" algn="ctr">
            <a:solidFill>
              <a:schemeClr val="accent2">
                <a:shade val="95000"/>
                <a:satMod val="105000"/>
              </a:schemeClr>
            </a:solidFill>
            <a:prstDash val="solid"/>
            <a:miter lim="800000"/>
            <a:headEnd/>
            <a:tailEnd/>
          </a:ln>
        </p:spPr>
        <p:style>
          <a:lnRef idx="1">
            <a:schemeClr val="accent2"/>
          </a:lnRef>
          <a:fillRef idx="3">
            <a:schemeClr val="accent2"/>
          </a:fillRef>
          <a:effectRef idx="2">
            <a:schemeClr val="accent2"/>
          </a:effectRef>
          <a:fontRef idx="minor">
            <a:schemeClr val="lt1"/>
          </a:fontRef>
        </p:style>
        <p:txBody>
          <a:bodyPr/>
          <a:lstStyle/>
          <a:p>
            <a:pPr marL="342900" indent="-342900" algn="ctr" eaLnBrk="0" hangingPunct="0">
              <a:spcBef>
                <a:spcPct val="20000"/>
              </a:spcBef>
              <a:defRPr/>
            </a:pPr>
            <a:r>
              <a:rPr lang="it-IT" sz="4400" kern="0" dirty="0"/>
              <a:t>FEES</a:t>
            </a:r>
          </a:p>
        </p:txBody>
      </p:sp>
      <p:sp>
        <p:nvSpPr>
          <p:cNvPr id="4" name="Text Box 3"/>
          <p:cNvSpPr txBox="1">
            <a:spLocks noChangeArrowheads="1"/>
          </p:cNvSpPr>
          <p:nvPr/>
        </p:nvSpPr>
        <p:spPr bwMode="auto">
          <a:xfrm>
            <a:off x="3986213" y="1136650"/>
            <a:ext cx="1147762" cy="492125"/>
          </a:xfrm>
          <a:prstGeom prst="rect">
            <a:avLst/>
          </a:prstGeom>
          <a:noFill/>
          <a:ln w="9525">
            <a:noFill/>
            <a:miter lim="800000"/>
            <a:headEnd/>
            <a:tailEnd/>
          </a:ln>
        </p:spPr>
        <p:txBody>
          <a:bodyPr wrap="none">
            <a:spAutoFit/>
          </a:bodyPr>
          <a:lstStyle/>
          <a:p>
            <a:pPr algn="ctr" eaLnBrk="0" hangingPunct="0">
              <a:defRPr/>
            </a:pPr>
            <a:r>
              <a:rPr lang="it-IT" sz="2600" b="1" dirty="0">
                <a:solidFill>
                  <a:srgbClr val="FF0000"/>
                </a:solidFill>
                <a:effectLst>
                  <a:outerShdw blurRad="38100" dist="38100" dir="2700000" algn="tl">
                    <a:srgbClr val="000000">
                      <a:alpha val="43137"/>
                    </a:srgbClr>
                  </a:outerShdw>
                </a:effectLst>
                <a:latin typeface="+mj-lt"/>
              </a:rPr>
              <a:t>LIMITI</a:t>
            </a:r>
          </a:p>
        </p:txBody>
      </p:sp>
      <p:sp>
        <p:nvSpPr>
          <p:cNvPr id="5" name="CasellaDiTesto 4"/>
          <p:cNvSpPr txBox="1"/>
          <p:nvPr/>
        </p:nvSpPr>
        <p:spPr>
          <a:xfrm>
            <a:off x="755650" y="2124075"/>
            <a:ext cx="7262813" cy="368300"/>
          </a:xfrm>
          <a:prstGeom prst="rect">
            <a:avLst/>
          </a:prstGeom>
          <a:noFill/>
        </p:spPr>
        <p:txBody>
          <a:bodyPr wrap="none">
            <a:spAutoFit/>
          </a:bodyPr>
          <a:lstStyle/>
          <a:p>
            <a:pPr>
              <a:defRPr/>
            </a:pPr>
            <a:r>
              <a:rPr lang="it-IT" b="1" dirty="0">
                <a:solidFill>
                  <a:schemeClr val="accent2">
                    <a:lumMod val="50000"/>
                  </a:schemeClr>
                </a:solidFill>
              </a:rPr>
              <a:t>Valutazione indiretta della fase orale e fase faringea </a:t>
            </a:r>
            <a:r>
              <a:rPr lang="it-IT" dirty="0">
                <a:solidFill>
                  <a:schemeClr val="accent2">
                    <a:lumMod val="50000"/>
                  </a:schemeClr>
                </a:solidFill>
              </a:rPr>
              <a:t>(</a:t>
            </a:r>
            <a:r>
              <a:rPr lang="it-IT" dirty="0" err="1">
                <a:solidFill>
                  <a:schemeClr val="accent2">
                    <a:lumMod val="50000"/>
                  </a:schemeClr>
                </a:solidFill>
              </a:rPr>
              <a:t>white</a:t>
            </a:r>
            <a:r>
              <a:rPr lang="it-IT" dirty="0">
                <a:solidFill>
                  <a:schemeClr val="accent2">
                    <a:lumMod val="50000"/>
                  </a:schemeClr>
                </a:solidFill>
              </a:rPr>
              <a:t> – out)</a:t>
            </a:r>
          </a:p>
        </p:txBody>
      </p:sp>
      <p:sp>
        <p:nvSpPr>
          <p:cNvPr id="6" name="CasellaDiTesto 5"/>
          <p:cNvSpPr txBox="1"/>
          <p:nvPr/>
        </p:nvSpPr>
        <p:spPr>
          <a:xfrm>
            <a:off x="755650" y="2771775"/>
            <a:ext cx="5891213" cy="369888"/>
          </a:xfrm>
          <a:prstGeom prst="rect">
            <a:avLst/>
          </a:prstGeom>
          <a:noFill/>
        </p:spPr>
        <p:txBody>
          <a:bodyPr wrap="none">
            <a:spAutoFit/>
          </a:bodyPr>
          <a:lstStyle/>
          <a:p>
            <a:pPr>
              <a:defRPr/>
            </a:pPr>
            <a:r>
              <a:rPr lang="it-IT" b="1" dirty="0">
                <a:solidFill>
                  <a:schemeClr val="accent2">
                    <a:lumMod val="50000"/>
                  </a:schemeClr>
                </a:solidFill>
              </a:rPr>
              <a:t>Non quantificabili i tempi di transito orale e faringeo</a:t>
            </a:r>
          </a:p>
        </p:txBody>
      </p:sp>
      <p:sp>
        <p:nvSpPr>
          <p:cNvPr id="8" name="CasellaDiTesto 7"/>
          <p:cNvSpPr txBox="1"/>
          <p:nvPr/>
        </p:nvSpPr>
        <p:spPr>
          <a:xfrm>
            <a:off x="755650" y="3429000"/>
            <a:ext cx="5969000" cy="369888"/>
          </a:xfrm>
          <a:prstGeom prst="rect">
            <a:avLst/>
          </a:prstGeom>
          <a:noFill/>
        </p:spPr>
        <p:txBody>
          <a:bodyPr wrap="none">
            <a:spAutoFit/>
          </a:bodyPr>
          <a:lstStyle/>
          <a:p>
            <a:pPr>
              <a:defRPr/>
            </a:pPr>
            <a:r>
              <a:rPr lang="it-IT" b="1" dirty="0">
                <a:solidFill>
                  <a:schemeClr val="accent2">
                    <a:lumMod val="50000"/>
                  </a:schemeClr>
                </a:solidFill>
              </a:rPr>
              <a:t>Valutazione indiretta dell’inalazione </a:t>
            </a:r>
            <a:r>
              <a:rPr lang="it-IT" b="1" dirty="0" err="1">
                <a:solidFill>
                  <a:schemeClr val="accent2">
                    <a:lumMod val="50000"/>
                  </a:schemeClr>
                </a:solidFill>
              </a:rPr>
              <a:t>intra-deglutitoria</a:t>
            </a:r>
            <a:endParaRPr lang="it-IT" b="1" dirty="0">
              <a:solidFill>
                <a:schemeClr val="accent2">
                  <a:lumMod val="50000"/>
                </a:schemeClr>
              </a:solidFill>
            </a:endParaRPr>
          </a:p>
        </p:txBody>
      </p:sp>
      <p:sp>
        <p:nvSpPr>
          <p:cNvPr id="9" name="CasellaDiTesto 8"/>
          <p:cNvSpPr txBox="1"/>
          <p:nvPr/>
        </p:nvSpPr>
        <p:spPr>
          <a:xfrm>
            <a:off x="755650" y="4076700"/>
            <a:ext cx="6442075" cy="369888"/>
          </a:xfrm>
          <a:prstGeom prst="rect">
            <a:avLst/>
          </a:prstGeom>
          <a:noFill/>
        </p:spPr>
        <p:txBody>
          <a:bodyPr wrap="none">
            <a:spAutoFit/>
          </a:bodyPr>
          <a:lstStyle/>
          <a:p>
            <a:pPr>
              <a:defRPr/>
            </a:pPr>
            <a:r>
              <a:rPr lang="it-IT" b="1" dirty="0">
                <a:solidFill>
                  <a:schemeClr val="accent2">
                    <a:lumMod val="50000"/>
                  </a:schemeClr>
                </a:solidFill>
              </a:rPr>
              <a:t>Non valuta la fase esofagea </a:t>
            </a:r>
            <a:r>
              <a:rPr lang="it-IT" dirty="0">
                <a:solidFill>
                  <a:schemeClr val="accent2">
                    <a:lumMod val="50000"/>
                  </a:schemeClr>
                </a:solidFill>
              </a:rPr>
              <a:t>(possibili informazioni indirette)</a:t>
            </a:r>
          </a:p>
        </p:txBody>
      </p:sp>
      <p:sp>
        <p:nvSpPr>
          <p:cNvPr id="10" name="CasellaDiTesto 9"/>
          <p:cNvSpPr txBox="1"/>
          <p:nvPr/>
        </p:nvSpPr>
        <p:spPr>
          <a:xfrm>
            <a:off x="755650" y="4716463"/>
            <a:ext cx="5287963" cy="368300"/>
          </a:xfrm>
          <a:prstGeom prst="rect">
            <a:avLst/>
          </a:prstGeom>
          <a:noFill/>
        </p:spPr>
        <p:txBody>
          <a:bodyPr wrap="none">
            <a:spAutoFit/>
          </a:bodyPr>
          <a:lstStyle/>
          <a:p>
            <a:pPr>
              <a:defRPr/>
            </a:pPr>
            <a:r>
              <a:rPr lang="it-IT" b="1" dirty="0">
                <a:solidFill>
                  <a:schemeClr val="accent2">
                    <a:lumMod val="50000"/>
                  </a:schemeClr>
                </a:solidFill>
              </a:rPr>
              <a:t>Alcuni </a:t>
            </a:r>
            <a:r>
              <a:rPr lang="it-IT" b="1" dirty="0" smtClean="0">
                <a:solidFill>
                  <a:schemeClr val="accent2">
                    <a:lumMod val="50000"/>
                  </a:schemeClr>
                </a:solidFill>
              </a:rPr>
              <a:t>paziento </a:t>
            </a:r>
            <a:r>
              <a:rPr lang="it-IT" b="1" dirty="0">
                <a:solidFill>
                  <a:schemeClr val="accent2">
                    <a:lumMod val="50000"/>
                  </a:schemeClr>
                </a:solidFill>
              </a:rPr>
              <a:t>possono non tollerare l’esame</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ttangolo arrotondato 16"/>
          <p:cNvSpPr/>
          <p:nvPr/>
        </p:nvSpPr>
        <p:spPr>
          <a:xfrm>
            <a:off x="323850" y="1989138"/>
            <a:ext cx="8424863" cy="2087562"/>
          </a:xfrm>
          <a:prstGeom prst="roundRect">
            <a:avLst/>
          </a:prstGeom>
          <a:gradFill flip="none" rotWithShape="1">
            <a:gsLst>
              <a:gs pos="0">
                <a:schemeClr val="accent2">
                  <a:lumMod val="75000"/>
                  <a:shade val="30000"/>
                  <a:satMod val="115000"/>
                </a:schemeClr>
              </a:gs>
              <a:gs pos="50000">
                <a:schemeClr val="accent2">
                  <a:lumMod val="75000"/>
                  <a:shade val="67500"/>
                  <a:satMod val="115000"/>
                </a:schemeClr>
              </a:gs>
              <a:gs pos="100000">
                <a:schemeClr val="accent2">
                  <a:lumMod val="75000"/>
                  <a:shade val="100000"/>
                  <a:satMod val="11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t-IT" dirty="0">
              <a:solidFill>
                <a:schemeClr val="bg1"/>
              </a:solidFill>
            </a:endParaRPr>
          </a:p>
        </p:txBody>
      </p:sp>
      <p:sp>
        <p:nvSpPr>
          <p:cNvPr id="19458" name="Text Box 4"/>
          <p:cNvSpPr txBox="1">
            <a:spLocks noChangeArrowheads="1"/>
          </p:cNvSpPr>
          <p:nvPr/>
        </p:nvSpPr>
        <p:spPr bwMode="auto">
          <a:xfrm>
            <a:off x="395288" y="1493838"/>
            <a:ext cx="4500562" cy="400050"/>
          </a:xfrm>
          <a:prstGeom prst="rect">
            <a:avLst/>
          </a:prstGeom>
          <a:noFill/>
          <a:ln w="9525">
            <a:noFill/>
            <a:miter lim="800000"/>
            <a:headEnd/>
            <a:tailEnd/>
          </a:ln>
        </p:spPr>
        <p:txBody>
          <a:bodyPr wrap="none">
            <a:spAutoFit/>
          </a:bodyPr>
          <a:lstStyle/>
          <a:p>
            <a:pPr>
              <a:defRPr/>
            </a:pPr>
            <a:r>
              <a:rPr lang="it-IT" sz="2000" b="1" dirty="0">
                <a:solidFill>
                  <a:srgbClr val="002060"/>
                </a:solidFill>
                <a:latin typeface="+mn-lt"/>
              </a:rPr>
              <a:t>Quando interrompere la procedura:</a:t>
            </a:r>
          </a:p>
        </p:txBody>
      </p:sp>
      <p:sp>
        <p:nvSpPr>
          <p:cNvPr id="19461" name="Text Box 7"/>
          <p:cNvSpPr txBox="1">
            <a:spLocks noChangeArrowheads="1"/>
          </p:cNvSpPr>
          <p:nvPr/>
        </p:nvSpPr>
        <p:spPr bwMode="auto">
          <a:xfrm>
            <a:off x="827088" y="2133600"/>
            <a:ext cx="3057525" cy="368300"/>
          </a:xfrm>
          <a:prstGeom prst="rect">
            <a:avLst/>
          </a:prstGeom>
          <a:noFill/>
          <a:ln w="9525">
            <a:noFill/>
            <a:miter lim="800000"/>
            <a:headEnd/>
            <a:tailEnd/>
          </a:ln>
        </p:spPr>
        <p:txBody>
          <a:bodyPr wrap="none">
            <a:spAutoFit/>
          </a:bodyPr>
          <a:lstStyle/>
          <a:p>
            <a:pPr>
              <a:defRPr/>
            </a:pPr>
            <a:r>
              <a:rPr lang="it-IT" dirty="0">
                <a:solidFill>
                  <a:schemeClr val="bg1"/>
                </a:solidFill>
                <a:latin typeface="+mn-lt"/>
              </a:rPr>
              <a:t>Induzione di laringospasmo </a:t>
            </a:r>
          </a:p>
        </p:txBody>
      </p:sp>
      <p:sp>
        <p:nvSpPr>
          <p:cNvPr id="19462" name="Text Box 8"/>
          <p:cNvSpPr txBox="1">
            <a:spLocks noChangeArrowheads="1"/>
          </p:cNvSpPr>
          <p:nvPr/>
        </p:nvSpPr>
        <p:spPr bwMode="auto">
          <a:xfrm>
            <a:off x="827088" y="2781300"/>
            <a:ext cx="6394450" cy="368300"/>
          </a:xfrm>
          <a:prstGeom prst="rect">
            <a:avLst/>
          </a:prstGeom>
          <a:noFill/>
          <a:ln w="9525">
            <a:noFill/>
            <a:miter lim="800000"/>
            <a:headEnd/>
            <a:tailEnd/>
          </a:ln>
        </p:spPr>
        <p:txBody>
          <a:bodyPr wrap="none">
            <a:spAutoFit/>
          </a:bodyPr>
          <a:lstStyle/>
          <a:p>
            <a:pPr>
              <a:defRPr/>
            </a:pPr>
            <a:r>
              <a:rPr lang="it-IT" dirty="0">
                <a:solidFill>
                  <a:schemeClr val="bg1"/>
                </a:solidFill>
                <a:latin typeface="+mn-lt"/>
              </a:rPr>
              <a:t>Comparsa di riflessi vaso-vagali (bradicardia, sincope, ecc)</a:t>
            </a:r>
          </a:p>
        </p:txBody>
      </p:sp>
      <p:sp>
        <p:nvSpPr>
          <p:cNvPr id="10" name="Titolo 1"/>
          <p:cNvSpPr txBox="1">
            <a:spLocks/>
          </p:cNvSpPr>
          <p:nvPr/>
        </p:nvSpPr>
        <p:spPr bwMode="auto">
          <a:xfrm>
            <a:off x="2339975" y="115888"/>
            <a:ext cx="4752975" cy="720725"/>
          </a:xfrm>
          <a:prstGeom prst="rect">
            <a:avLst/>
          </a:prstGeom>
          <a:ln w="9525" cap="flat" cmpd="sng" algn="ctr">
            <a:solidFill>
              <a:schemeClr val="accent2">
                <a:shade val="95000"/>
                <a:satMod val="105000"/>
              </a:schemeClr>
            </a:solidFill>
            <a:prstDash val="solid"/>
            <a:miter lim="800000"/>
            <a:headEnd/>
            <a:tailEnd/>
          </a:ln>
        </p:spPr>
        <p:style>
          <a:lnRef idx="1">
            <a:schemeClr val="accent2"/>
          </a:lnRef>
          <a:fillRef idx="3">
            <a:schemeClr val="accent2"/>
          </a:fillRef>
          <a:effectRef idx="2">
            <a:schemeClr val="accent2"/>
          </a:effectRef>
          <a:fontRef idx="minor">
            <a:schemeClr val="lt1"/>
          </a:fontRef>
        </p:style>
        <p:txBody>
          <a:bodyPr/>
          <a:lstStyle/>
          <a:p>
            <a:pPr marL="342900" indent="-342900" algn="ctr" eaLnBrk="0" hangingPunct="0">
              <a:spcBef>
                <a:spcPct val="20000"/>
              </a:spcBef>
              <a:defRPr/>
            </a:pPr>
            <a:r>
              <a:rPr lang="it-IT" sz="4400" kern="0" dirty="0"/>
              <a:t>FEES</a:t>
            </a:r>
          </a:p>
        </p:txBody>
      </p:sp>
      <p:sp>
        <p:nvSpPr>
          <p:cNvPr id="11" name="Text Box 8"/>
          <p:cNvSpPr txBox="1">
            <a:spLocks noChangeArrowheads="1"/>
          </p:cNvSpPr>
          <p:nvPr/>
        </p:nvSpPr>
        <p:spPr bwMode="auto">
          <a:xfrm>
            <a:off x="827088" y="3419475"/>
            <a:ext cx="5443537" cy="369888"/>
          </a:xfrm>
          <a:prstGeom prst="rect">
            <a:avLst/>
          </a:prstGeom>
          <a:noFill/>
          <a:ln w="9525">
            <a:noFill/>
            <a:miter lim="800000"/>
            <a:headEnd/>
            <a:tailEnd/>
          </a:ln>
        </p:spPr>
        <p:txBody>
          <a:bodyPr wrap="none">
            <a:spAutoFit/>
          </a:bodyPr>
          <a:lstStyle/>
          <a:p>
            <a:pPr>
              <a:defRPr/>
            </a:pPr>
            <a:r>
              <a:rPr lang="it-IT" dirty="0">
                <a:solidFill>
                  <a:schemeClr val="bg1"/>
                </a:solidFill>
                <a:latin typeface="+mn-lt"/>
              </a:rPr>
              <a:t>Reazioni allergiche all’anestetico topico nasale, ecc</a:t>
            </a:r>
          </a:p>
        </p:txBody>
      </p:sp>
      <p:sp>
        <p:nvSpPr>
          <p:cNvPr id="13" name="Rettangolo arrotondato 12"/>
          <p:cNvSpPr/>
          <p:nvPr/>
        </p:nvSpPr>
        <p:spPr>
          <a:xfrm>
            <a:off x="323850" y="5013325"/>
            <a:ext cx="8424863" cy="1295400"/>
          </a:xfrm>
          <a:prstGeom prst="roundRect">
            <a:avLst/>
          </a:prstGeom>
          <a:gradFill flip="none" rotWithShape="1">
            <a:gsLst>
              <a:gs pos="0">
                <a:schemeClr val="accent2">
                  <a:lumMod val="75000"/>
                  <a:shade val="30000"/>
                  <a:satMod val="115000"/>
                </a:schemeClr>
              </a:gs>
              <a:gs pos="50000">
                <a:schemeClr val="accent2">
                  <a:lumMod val="75000"/>
                  <a:shade val="67500"/>
                  <a:satMod val="115000"/>
                </a:schemeClr>
              </a:gs>
              <a:gs pos="100000">
                <a:schemeClr val="accent2">
                  <a:lumMod val="75000"/>
                  <a:shade val="100000"/>
                  <a:satMod val="11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t-IT" dirty="0">
              <a:solidFill>
                <a:schemeClr val="bg1"/>
              </a:solidFill>
            </a:endParaRPr>
          </a:p>
        </p:txBody>
      </p:sp>
      <p:sp>
        <p:nvSpPr>
          <p:cNvPr id="117768" name="Text Box 6"/>
          <p:cNvSpPr txBox="1">
            <a:spLocks noChangeArrowheads="1"/>
          </p:cNvSpPr>
          <p:nvPr/>
        </p:nvSpPr>
        <p:spPr bwMode="auto">
          <a:xfrm>
            <a:off x="349250" y="4437063"/>
            <a:ext cx="2435225" cy="400050"/>
          </a:xfrm>
          <a:prstGeom prst="rect">
            <a:avLst/>
          </a:prstGeom>
          <a:noFill/>
          <a:ln w="9525">
            <a:noFill/>
            <a:miter lim="800000"/>
            <a:headEnd/>
            <a:tailEnd/>
          </a:ln>
        </p:spPr>
        <p:txBody>
          <a:bodyPr wrap="none">
            <a:spAutoFit/>
          </a:bodyPr>
          <a:lstStyle/>
          <a:p>
            <a:r>
              <a:rPr lang="it-IT" sz="2000" b="1">
                <a:solidFill>
                  <a:srgbClr val="002060"/>
                </a:solidFill>
              </a:rPr>
              <a:t>Controindicazioni:</a:t>
            </a:r>
          </a:p>
        </p:txBody>
      </p:sp>
      <p:sp>
        <p:nvSpPr>
          <p:cNvPr id="117769" name="Text Box 6"/>
          <p:cNvSpPr txBox="1">
            <a:spLocks noChangeArrowheads="1"/>
          </p:cNvSpPr>
          <p:nvPr/>
        </p:nvSpPr>
        <p:spPr bwMode="auto">
          <a:xfrm>
            <a:off x="619125" y="5241925"/>
            <a:ext cx="5378450" cy="923925"/>
          </a:xfrm>
          <a:prstGeom prst="rect">
            <a:avLst/>
          </a:prstGeom>
          <a:noFill/>
          <a:ln w="9525">
            <a:noFill/>
            <a:miter lim="800000"/>
            <a:headEnd/>
            <a:tailEnd/>
          </a:ln>
        </p:spPr>
        <p:txBody>
          <a:bodyPr wrap="none">
            <a:spAutoFit/>
          </a:bodyPr>
          <a:lstStyle/>
          <a:p>
            <a:r>
              <a:rPr lang="it-IT">
                <a:solidFill>
                  <a:schemeClr val="bg1"/>
                </a:solidFill>
              </a:rPr>
              <a:t>Pz non vigile o con fluttuazioni dello stato di veglia;</a:t>
            </a:r>
          </a:p>
          <a:p>
            <a:endParaRPr lang="it-IT">
              <a:solidFill>
                <a:schemeClr val="bg1"/>
              </a:solidFill>
            </a:endParaRPr>
          </a:p>
          <a:p>
            <a:r>
              <a:rPr lang="it-IT">
                <a:solidFill>
                  <a:schemeClr val="bg1"/>
                </a:solidFill>
              </a:rPr>
              <a:t>Pz non collaborante</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ttangolo 2"/>
          <p:cNvSpPr/>
          <p:nvPr/>
        </p:nvSpPr>
        <p:spPr>
          <a:xfrm>
            <a:off x="0" y="404664"/>
            <a:ext cx="9144000" cy="5786199"/>
          </a:xfrm>
          <a:prstGeom prst="rect">
            <a:avLst/>
          </a:prstGeom>
        </p:spPr>
        <p:txBody>
          <a:bodyPr wrap="square">
            <a:spAutoFit/>
          </a:bodyPr>
          <a:lstStyle/>
          <a:p>
            <a:r>
              <a:rPr lang="en-US" sz="1600" b="1" dirty="0" smtClean="0"/>
              <a:t>Multidisciplinary Evaluation and Management of </a:t>
            </a:r>
            <a:r>
              <a:rPr lang="en-US" sz="1600" b="1" dirty="0" err="1" smtClean="0"/>
              <a:t>Dysphagia</a:t>
            </a:r>
            <a:r>
              <a:rPr lang="en-US" sz="1600" b="1" dirty="0" smtClean="0"/>
              <a:t>: The Role for Otolaryngologists</a:t>
            </a:r>
          </a:p>
          <a:p>
            <a:endParaRPr lang="en-US" sz="1600" b="1" dirty="0" smtClean="0"/>
          </a:p>
          <a:p>
            <a:r>
              <a:rPr lang="it-IT" dirty="0" smtClean="0"/>
              <a:t>Melanie </a:t>
            </a:r>
            <a:r>
              <a:rPr lang="it-IT" dirty="0" err="1" smtClean="0"/>
              <a:t>Duval</a:t>
            </a:r>
            <a:r>
              <a:rPr lang="it-IT" dirty="0" smtClean="0"/>
              <a:t>, MD, </a:t>
            </a:r>
            <a:r>
              <a:rPr lang="it-IT" dirty="0" err="1" smtClean="0"/>
              <a:t>Mindy</a:t>
            </a:r>
            <a:r>
              <a:rPr lang="it-IT" dirty="0" smtClean="0"/>
              <a:t> A. </a:t>
            </a:r>
            <a:r>
              <a:rPr lang="it-IT" dirty="0" err="1" smtClean="0"/>
              <a:t>Black</a:t>
            </a:r>
            <a:r>
              <a:rPr lang="it-IT" dirty="0" smtClean="0"/>
              <a:t>, </a:t>
            </a:r>
            <a:r>
              <a:rPr lang="it-IT" dirty="0" err="1" smtClean="0"/>
              <a:t>MSc</a:t>
            </a:r>
            <a:r>
              <a:rPr lang="it-IT" dirty="0" smtClean="0"/>
              <a:t>, MD, FRCSC, Ruth </a:t>
            </a:r>
            <a:r>
              <a:rPr lang="it-IT" dirty="0" err="1" smtClean="0"/>
              <a:t>Gesser</a:t>
            </a:r>
            <a:r>
              <a:rPr lang="it-IT" dirty="0" smtClean="0"/>
              <a:t>, </a:t>
            </a:r>
            <a:r>
              <a:rPr lang="it-IT" dirty="0" err="1" smtClean="0"/>
              <a:t>MSc</a:t>
            </a:r>
            <a:r>
              <a:rPr lang="it-IT" dirty="0" smtClean="0"/>
              <a:t>, Melinda </a:t>
            </a:r>
            <a:r>
              <a:rPr lang="it-IT" dirty="0" err="1" smtClean="0"/>
              <a:t>Krug</a:t>
            </a:r>
            <a:r>
              <a:rPr lang="it-IT" dirty="0" smtClean="0"/>
              <a:t>, </a:t>
            </a:r>
            <a:r>
              <a:rPr lang="it-IT" dirty="0" err="1" smtClean="0"/>
              <a:t>BSc</a:t>
            </a:r>
            <a:r>
              <a:rPr lang="it-IT" dirty="0" smtClean="0"/>
              <a:t>, </a:t>
            </a:r>
            <a:r>
              <a:rPr lang="it-IT" dirty="0" err="1" smtClean="0"/>
              <a:t>andDawn</a:t>
            </a:r>
            <a:r>
              <a:rPr lang="it-IT" dirty="0" smtClean="0"/>
              <a:t> </a:t>
            </a:r>
            <a:r>
              <a:rPr lang="it-IT" dirty="0" err="1" smtClean="0"/>
              <a:t>Ayotte</a:t>
            </a:r>
            <a:r>
              <a:rPr lang="it-IT" dirty="0" smtClean="0"/>
              <a:t>, </a:t>
            </a:r>
            <a:r>
              <a:rPr lang="it-IT" dirty="0" err="1" smtClean="0"/>
              <a:t>BSc</a:t>
            </a:r>
            <a:endParaRPr lang="it-IT" dirty="0" smtClean="0"/>
          </a:p>
          <a:p>
            <a:r>
              <a:rPr lang="it-IT" dirty="0" smtClean="0"/>
              <a:t>ABSTRACT</a:t>
            </a:r>
          </a:p>
          <a:p>
            <a:endParaRPr lang="it-IT" dirty="0" smtClean="0"/>
          </a:p>
          <a:p>
            <a:r>
              <a:rPr lang="en-US" sz="1400" b="1" dirty="0" smtClean="0"/>
              <a:t>Introduction: </a:t>
            </a:r>
            <a:r>
              <a:rPr lang="en-US" sz="1400" dirty="0" smtClean="0"/>
              <a:t>The </a:t>
            </a:r>
            <a:r>
              <a:rPr lang="en-US" sz="1400" dirty="0" err="1" smtClean="0"/>
              <a:t>Dysphagia</a:t>
            </a:r>
            <a:r>
              <a:rPr lang="en-US" sz="1400" dirty="0" smtClean="0"/>
              <a:t> Clinic of the McGill University Health Centre (MUHC) is composed of a multidisciplinary team including an otolaryngologist, a speech therapist, an occupational therapist, and a nutritionist. The clinic was created to provide a comprehensive assessment of patients with </a:t>
            </a:r>
            <a:r>
              <a:rPr lang="en-US" sz="1400" dirty="0" err="1" smtClean="0"/>
              <a:t>dysphagia</a:t>
            </a:r>
            <a:r>
              <a:rPr lang="en-US" sz="1400" dirty="0" smtClean="0"/>
              <a:t>. All patients are evaluated with flexible endoscopic evaluation of swallowing (FEES) and other necessary investigations. Following this evaluation, appropriate treatment, dietary modifications, and swallowing</a:t>
            </a:r>
          </a:p>
          <a:p>
            <a:r>
              <a:rPr lang="en-US" sz="1400" dirty="0" smtClean="0"/>
              <a:t>techniques are taught to the patient.</a:t>
            </a:r>
          </a:p>
          <a:p>
            <a:r>
              <a:rPr lang="en-US" sz="1400" b="1" dirty="0" smtClean="0"/>
              <a:t>Objective</a:t>
            </a:r>
            <a:r>
              <a:rPr lang="en-US" sz="1400" dirty="0" smtClean="0"/>
              <a:t>: To study the characteristics of the population evaluated at the McGill University Health Centre </a:t>
            </a:r>
            <a:r>
              <a:rPr lang="en-US" sz="1400" dirty="0" err="1" smtClean="0"/>
              <a:t>Dysphagia</a:t>
            </a:r>
            <a:r>
              <a:rPr lang="en-US" sz="1400" dirty="0" smtClean="0"/>
              <a:t> Clinic to better understand the role and impact of a multidisciplinary team.</a:t>
            </a:r>
          </a:p>
          <a:p>
            <a:r>
              <a:rPr lang="en-US" sz="1400" b="1" dirty="0" smtClean="0"/>
              <a:t>Method</a:t>
            </a:r>
            <a:r>
              <a:rPr lang="en-US" sz="1400" dirty="0" smtClean="0"/>
              <a:t>: A retrospective chart review of 183 patients presenting to the </a:t>
            </a:r>
            <a:r>
              <a:rPr lang="en-US" sz="1400" dirty="0" err="1" smtClean="0"/>
              <a:t>Dysphagia</a:t>
            </a:r>
            <a:r>
              <a:rPr lang="en-US" sz="1400" dirty="0" smtClean="0"/>
              <a:t> Clinic since its creation in December 2004 was conducted. Information regarding demographics, etiology, </a:t>
            </a:r>
            <a:r>
              <a:rPr lang="en-US" sz="1400" dirty="0" err="1" smtClean="0"/>
              <a:t>comorbidities</a:t>
            </a:r>
            <a:r>
              <a:rPr lang="en-US" sz="1400" dirty="0" smtClean="0"/>
              <a:t>, additional referrals or investigations, treatment, and </a:t>
            </a:r>
            <a:r>
              <a:rPr lang="it-IT" sz="1400" dirty="0" err="1" smtClean="0"/>
              <a:t>outcome</a:t>
            </a:r>
            <a:r>
              <a:rPr lang="it-IT" sz="1400" dirty="0" smtClean="0"/>
              <a:t> </a:t>
            </a:r>
            <a:r>
              <a:rPr lang="it-IT" sz="1400" dirty="0" err="1" smtClean="0"/>
              <a:t>was</a:t>
            </a:r>
            <a:r>
              <a:rPr lang="it-IT" sz="1400" dirty="0" smtClean="0"/>
              <a:t> </a:t>
            </a:r>
            <a:r>
              <a:rPr lang="it-IT" sz="1400" dirty="0" err="1" smtClean="0"/>
              <a:t>collected</a:t>
            </a:r>
            <a:r>
              <a:rPr lang="it-IT" sz="1400" dirty="0" smtClean="0"/>
              <a:t>.</a:t>
            </a:r>
          </a:p>
          <a:p>
            <a:r>
              <a:rPr lang="en-US" sz="1400" b="1" dirty="0" smtClean="0"/>
              <a:t>Results:</a:t>
            </a:r>
            <a:r>
              <a:rPr lang="en-US" sz="1400" dirty="0" smtClean="0"/>
              <a:t> The majority of patients (61%) were referred by otolaryngologists. The FEES was normal for all consistencies in 28% of patients, and pooling was the most frequently encountered abnormality. The most common etiologies were neurologic (27%),</a:t>
            </a:r>
            <a:r>
              <a:rPr lang="en-US" sz="1400" dirty="0" err="1" smtClean="0"/>
              <a:t>laryngopharyngeal</a:t>
            </a:r>
            <a:r>
              <a:rPr lang="en-US" sz="1400" dirty="0" smtClean="0"/>
              <a:t> reflux (22%), and malignancy (21%). The four treatment modalities consisted of dietary modifications (37%),teaching of therapeutic swallowing </a:t>
            </a:r>
            <a:r>
              <a:rPr lang="en-US" sz="1400" dirty="0" err="1" smtClean="0"/>
              <a:t>manoeuvres</a:t>
            </a:r>
            <a:r>
              <a:rPr lang="en-US" sz="1400" dirty="0" smtClean="0"/>
              <a:t> (33%), medical treatment (26%), and surgical treatment (11%).</a:t>
            </a:r>
          </a:p>
          <a:p>
            <a:r>
              <a:rPr lang="en-US" sz="1400" b="1" dirty="0" smtClean="0"/>
              <a:t>Conclusion: A multidisciplinary </a:t>
            </a:r>
            <a:r>
              <a:rPr lang="en-US" sz="1400" b="1" dirty="0" err="1" smtClean="0"/>
              <a:t>dysphagia</a:t>
            </a:r>
            <a:r>
              <a:rPr lang="en-US" sz="1400" b="1" dirty="0" smtClean="0"/>
              <a:t> clinic is an invaluable resource for patients suffering from cervical </a:t>
            </a:r>
            <a:r>
              <a:rPr lang="en-US" sz="1400" b="1" dirty="0" err="1" smtClean="0"/>
              <a:t>dysphagia</a:t>
            </a:r>
            <a:r>
              <a:rPr lang="en-US" sz="1400" b="1" dirty="0" smtClean="0"/>
              <a:t>. As the etiologies and initial presentation of patients vary greatly, otolaryngologists’ expertise in endoscopy gives them a critical role in the </a:t>
            </a:r>
            <a:r>
              <a:rPr lang="it-IT" sz="1400" b="1" dirty="0" err="1" smtClean="0"/>
              <a:t>evaluation</a:t>
            </a:r>
            <a:r>
              <a:rPr lang="it-IT" sz="1400" b="1" dirty="0" smtClean="0"/>
              <a:t> </a:t>
            </a:r>
            <a:r>
              <a:rPr lang="it-IT" sz="1400" b="1" dirty="0" err="1" smtClean="0"/>
              <a:t>of</a:t>
            </a:r>
            <a:r>
              <a:rPr lang="it-IT" sz="1400" b="1" dirty="0" smtClean="0"/>
              <a:t> </a:t>
            </a:r>
            <a:r>
              <a:rPr lang="it-IT" sz="1400" b="1" dirty="0" err="1" smtClean="0"/>
              <a:t>this</a:t>
            </a:r>
            <a:r>
              <a:rPr lang="it-IT" sz="1400" b="1" dirty="0" smtClean="0"/>
              <a:t> </a:t>
            </a:r>
            <a:r>
              <a:rPr lang="it-IT" sz="1400" b="1" dirty="0" err="1" smtClean="0"/>
              <a:t>condition</a:t>
            </a:r>
            <a:r>
              <a:rPr lang="it-IT" sz="1400" b="1" dirty="0" smtClean="0"/>
              <a:t>.</a:t>
            </a:r>
            <a:endParaRPr lang="it-IT" sz="1400" b="1"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1"/>
          <p:cNvSpPr txBox="1">
            <a:spLocks/>
          </p:cNvSpPr>
          <p:nvPr/>
        </p:nvSpPr>
        <p:spPr bwMode="auto">
          <a:xfrm>
            <a:off x="2051050" y="115888"/>
            <a:ext cx="5184775" cy="720725"/>
          </a:xfrm>
          <a:prstGeom prst="rect">
            <a:avLst/>
          </a:prstGeom>
          <a:ln w="9525" cap="flat" cmpd="sng" algn="ctr">
            <a:solidFill>
              <a:schemeClr val="accent2">
                <a:shade val="95000"/>
                <a:satMod val="105000"/>
              </a:schemeClr>
            </a:solidFill>
            <a:prstDash val="solid"/>
            <a:miter lim="800000"/>
            <a:headEnd/>
            <a:tailEnd/>
          </a:ln>
        </p:spPr>
        <p:style>
          <a:lnRef idx="1">
            <a:schemeClr val="accent2"/>
          </a:lnRef>
          <a:fillRef idx="3">
            <a:schemeClr val="accent2"/>
          </a:fillRef>
          <a:effectRef idx="2">
            <a:schemeClr val="accent2"/>
          </a:effectRef>
          <a:fontRef idx="minor">
            <a:schemeClr val="lt1"/>
          </a:fontRef>
        </p:style>
        <p:txBody>
          <a:bodyPr/>
          <a:lstStyle/>
          <a:p>
            <a:pPr marL="342900" indent="-342900" algn="ctr" eaLnBrk="0" hangingPunct="0">
              <a:spcBef>
                <a:spcPct val="20000"/>
              </a:spcBef>
              <a:defRPr/>
            </a:pPr>
            <a:r>
              <a:rPr lang="it-IT" sz="4400" kern="0" dirty="0"/>
              <a:t>VFS vs FEES</a:t>
            </a:r>
          </a:p>
        </p:txBody>
      </p:sp>
      <p:graphicFrame>
        <p:nvGraphicFramePr>
          <p:cNvPr id="5" name="Tabella 4"/>
          <p:cNvGraphicFramePr>
            <a:graphicFrameLocks noGrp="1"/>
          </p:cNvGraphicFramePr>
          <p:nvPr/>
        </p:nvGraphicFramePr>
        <p:xfrm>
          <a:off x="395536" y="980728"/>
          <a:ext cx="8352928" cy="5647466"/>
        </p:xfrm>
        <a:graphic>
          <a:graphicData uri="http://schemas.openxmlformats.org/drawingml/2006/table">
            <a:tbl>
              <a:tblPr firstRow="1" bandRow="1">
                <a:effectLst>
                  <a:outerShdw blurRad="50800" dist="38100" dir="2700000" algn="tl" rotWithShape="0">
                    <a:prstClr val="black">
                      <a:alpha val="40000"/>
                    </a:prstClr>
                  </a:outerShdw>
                </a:effectLst>
                <a:tableStyleId>{21E4AEA4-8DFA-4A89-87EB-49C32662AFE0}</a:tableStyleId>
              </a:tblPr>
              <a:tblGrid>
                <a:gridCol w="2592288"/>
                <a:gridCol w="1440160"/>
                <a:gridCol w="1368152"/>
                <a:gridCol w="1512168"/>
                <a:gridCol w="1440160"/>
              </a:tblGrid>
              <a:tr h="517789">
                <a:tc>
                  <a:txBody>
                    <a:bodyPr/>
                    <a:lstStyle/>
                    <a:p>
                      <a:r>
                        <a:rPr lang="it-IT" sz="1200" dirty="0" smtClean="0"/>
                        <a:t>Dato patologico</a:t>
                      </a:r>
                      <a:endParaRPr lang="it-IT" sz="1200" dirty="0"/>
                    </a:p>
                  </a:txBody>
                  <a:tcPr marT="72000" marB="0"/>
                </a:tc>
                <a:tc>
                  <a:txBody>
                    <a:bodyPr/>
                    <a:lstStyle/>
                    <a:p>
                      <a:r>
                        <a:rPr lang="it-IT" sz="1200" dirty="0" smtClean="0">
                          <a:solidFill>
                            <a:srgbClr val="FF0000"/>
                          </a:solidFill>
                        </a:rPr>
                        <a:t>Valutazione</a:t>
                      </a:r>
                      <a:r>
                        <a:rPr lang="it-IT" sz="1200" baseline="0" dirty="0" smtClean="0">
                          <a:solidFill>
                            <a:srgbClr val="FF0000"/>
                          </a:solidFill>
                        </a:rPr>
                        <a:t>  diretta</a:t>
                      </a:r>
                    </a:p>
                    <a:p>
                      <a:r>
                        <a:rPr lang="it-IT" sz="1200" baseline="0" dirty="0" smtClean="0">
                          <a:solidFill>
                            <a:srgbClr val="FF0000"/>
                          </a:solidFill>
                        </a:rPr>
                        <a:t> VFS</a:t>
                      </a:r>
                      <a:endParaRPr lang="it-IT" sz="1200" dirty="0">
                        <a:solidFill>
                          <a:srgbClr val="FF0000"/>
                        </a:solidFill>
                      </a:endParaRPr>
                    </a:p>
                  </a:txBody>
                  <a:tcPr marT="72000" marB="0"/>
                </a:tc>
                <a:tc>
                  <a:txBody>
                    <a:bodyPr/>
                    <a:lstStyle/>
                    <a:p>
                      <a:r>
                        <a:rPr lang="it-IT" sz="1200" dirty="0" smtClean="0">
                          <a:solidFill>
                            <a:srgbClr val="FF0000"/>
                          </a:solidFill>
                        </a:rPr>
                        <a:t>Valutazione diretta</a:t>
                      </a:r>
                    </a:p>
                    <a:p>
                      <a:r>
                        <a:rPr lang="it-IT" sz="1200" dirty="0" smtClean="0">
                          <a:solidFill>
                            <a:srgbClr val="FF0000"/>
                          </a:solidFill>
                        </a:rPr>
                        <a:t>FEES</a:t>
                      </a:r>
                      <a:endParaRPr lang="it-IT" sz="1200" dirty="0">
                        <a:solidFill>
                          <a:srgbClr val="FF0000"/>
                        </a:solidFill>
                      </a:endParaRPr>
                    </a:p>
                  </a:txBody>
                  <a:tcPr marT="72000" marB="0"/>
                </a:tc>
                <a:tc>
                  <a:txBody>
                    <a:bodyPr/>
                    <a:lstStyle/>
                    <a:p>
                      <a:r>
                        <a:rPr lang="it-IT" sz="1200" dirty="0" smtClean="0">
                          <a:solidFill>
                            <a:schemeClr val="accent1"/>
                          </a:solidFill>
                        </a:rPr>
                        <a:t>Valutazione</a:t>
                      </a:r>
                      <a:r>
                        <a:rPr lang="it-IT" sz="1200" baseline="0" dirty="0" smtClean="0">
                          <a:solidFill>
                            <a:schemeClr val="accent1"/>
                          </a:solidFill>
                        </a:rPr>
                        <a:t> indiretta</a:t>
                      </a:r>
                    </a:p>
                    <a:p>
                      <a:r>
                        <a:rPr lang="it-IT" sz="1200" dirty="0" smtClean="0">
                          <a:solidFill>
                            <a:schemeClr val="accent1"/>
                          </a:solidFill>
                        </a:rPr>
                        <a:t>VFS</a:t>
                      </a:r>
                      <a:endParaRPr lang="it-IT" sz="1200" dirty="0">
                        <a:solidFill>
                          <a:schemeClr val="accent1"/>
                        </a:solidFill>
                      </a:endParaRPr>
                    </a:p>
                  </a:txBody>
                  <a:tcPr marT="72000" marB="0"/>
                </a:tc>
                <a:tc>
                  <a:txBody>
                    <a:bodyPr/>
                    <a:lstStyle/>
                    <a:p>
                      <a:r>
                        <a:rPr lang="it-IT" sz="1200" dirty="0" smtClean="0">
                          <a:solidFill>
                            <a:schemeClr val="accent1"/>
                          </a:solidFill>
                        </a:rPr>
                        <a:t>Valutazione indiretta</a:t>
                      </a:r>
                    </a:p>
                    <a:p>
                      <a:r>
                        <a:rPr lang="it-IT" sz="1200" dirty="0" smtClean="0">
                          <a:solidFill>
                            <a:schemeClr val="accent1"/>
                          </a:solidFill>
                        </a:rPr>
                        <a:t>FEES</a:t>
                      </a:r>
                      <a:endParaRPr lang="it-IT" sz="1200" dirty="0">
                        <a:solidFill>
                          <a:schemeClr val="accent1"/>
                        </a:solidFill>
                      </a:endParaRPr>
                    </a:p>
                  </a:txBody>
                  <a:tcPr marT="72000" marB="0"/>
                </a:tc>
              </a:tr>
              <a:tr h="359059">
                <a:tc>
                  <a:txBody>
                    <a:bodyPr/>
                    <a:lstStyle/>
                    <a:p>
                      <a:r>
                        <a:rPr lang="it-IT" sz="1200" dirty="0" smtClean="0"/>
                        <a:t>Ridotto</a:t>
                      </a:r>
                      <a:r>
                        <a:rPr lang="it-IT" sz="1200" baseline="0" dirty="0" smtClean="0"/>
                        <a:t> controllo orale</a:t>
                      </a:r>
                      <a:endParaRPr lang="it-IT" sz="1200" dirty="0"/>
                    </a:p>
                  </a:txBody>
                  <a:tcPr marT="72000" marB="0"/>
                </a:tc>
                <a:tc>
                  <a:txBody>
                    <a:bodyPr/>
                    <a:lstStyle/>
                    <a:p>
                      <a:pPr algn="ctr">
                        <a:buFont typeface="Wingdings" pitchFamily="2" charset="2"/>
                        <a:buChar char="ü"/>
                      </a:pPr>
                      <a:r>
                        <a:rPr lang="it-IT" sz="1400" b="1" dirty="0" smtClean="0"/>
                        <a:t> </a:t>
                      </a:r>
                      <a:endParaRPr lang="it-IT" sz="1400" b="1" dirty="0"/>
                    </a:p>
                  </a:txBody>
                  <a:tcPr marT="72000" marB="0"/>
                </a:tc>
                <a:tc>
                  <a:txBody>
                    <a:bodyPr/>
                    <a:lstStyle/>
                    <a:p>
                      <a:pPr algn="ctr">
                        <a:buFont typeface="Wingdings" pitchFamily="2" charset="2"/>
                        <a:buChar char="ü"/>
                      </a:pPr>
                      <a:r>
                        <a:rPr lang="it-IT" sz="1400" b="1" dirty="0" smtClean="0"/>
                        <a:t> </a:t>
                      </a:r>
                      <a:endParaRPr lang="it-IT" sz="1400" b="1" dirty="0"/>
                    </a:p>
                  </a:txBody>
                  <a:tcPr marT="72000" marB="0"/>
                </a:tc>
                <a:tc>
                  <a:txBody>
                    <a:bodyPr/>
                    <a:lstStyle/>
                    <a:p>
                      <a:pPr algn="ctr">
                        <a:buFont typeface="Wingdings" pitchFamily="2" charset="2"/>
                        <a:buChar char="ü"/>
                      </a:pPr>
                      <a:endParaRPr lang="it-IT" sz="1400" b="1" dirty="0"/>
                    </a:p>
                  </a:txBody>
                  <a:tcPr marT="72000" marB="0"/>
                </a:tc>
                <a:tc>
                  <a:txBody>
                    <a:bodyPr/>
                    <a:lstStyle/>
                    <a:p>
                      <a:pPr algn="ctr">
                        <a:buFont typeface="Wingdings" pitchFamily="2" charset="2"/>
                        <a:buChar char="ü"/>
                      </a:pPr>
                      <a:endParaRPr lang="it-IT" sz="1400" b="1"/>
                    </a:p>
                  </a:txBody>
                  <a:tcPr marT="72000" marB="0"/>
                </a:tc>
              </a:tr>
              <a:tr h="359059">
                <a:tc>
                  <a:txBody>
                    <a:bodyPr/>
                    <a:lstStyle/>
                    <a:p>
                      <a:r>
                        <a:rPr lang="it-IT" sz="1200" dirty="0" smtClean="0"/>
                        <a:t>Caduta</a:t>
                      </a:r>
                      <a:r>
                        <a:rPr lang="it-IT" sz="1200" baseline="0" dirty="0" smtClean="0"/>
                        <a:t> </a:t>
                      </a:r>
                      <a:r>
                        <a:rPr lang="it-IT" sz="1200" baseline="0" dirty="0" err="1" smtClean="0"/>
                        <a:t>pre-deglutitoria</a:t>
                      </a:r>
                      <a:endParaRPr lang="it-IT" sz="1200" dirty="0"/>
                    </a:p>
                  </a:txBody>
                  <a:tcPr marT="72000" marB="0"/>
                </a:tc>
                <a:tc>
                  <a:txBody>
                    <a:bodyPr/>
                    <a:lstStyle/>
                    <a:p>
                      <a:pPr algn="ctr">
                        <a:buFont typeface="Wingdings" pitchFamily="2" charset="2"/>
                        <a:buChar char="ü"/>
                      </a:pPr>
                      <a:r>
                        <a:rPr lang="it-IT" sz="1400" b="1" dirty="0" smtClean="0"/>
                        <a:t> </a:t>
                      </a:r>
                      <a:endParaRPr lang="it-IT" sz="1400" b="1" dirty="0"/>
                    </a:p>
                  </a:txBody>
                  <a:tcPr marT="72000" marB="0"/>
                </a:tc>
                <a:tc>
                  <a:txBody>
                    <a:bodyPr/>
                    <a:lstStyle/>
                    <a:p>
                      <a:pPr algn="ctr">
                        <a:buFont typeface="Wingdings" pitchFamily="2" charset="2"/>
                        <a:buChar char="ü"/>
                      </a:pPr>
                      <a:r>
                        <a:rPr lang="it-IT" sz="1400" b="1" dirty="0" smtClean="0"/>
                        <a:t> </a:t>
                      </a:r>
                      <a:endParaRPr lang="it-IT" sz="1400" b="1" dirty="0"/>
                    </a:p>
                  </a:txBody>
                  <a:tcPr marT="72000" marB="0"/>
                </a:tc>
                <a:tc>
                  <a:txBody>
                    <a:bodyPr/>
                    <a:lstStyle/>
                    <a:p>
                      <a:pPr algn="ctr">
                        <a:buFont typeface="Wingdings" pitchFamily="2" charset="2"/>
                        <a:buChar char="ü"/>
                      </a:pPr>
                      <a:endParaRPr lang="it-IT" sz="1400" b="1" dirty="0"/>
                    </a:p>
                  </a:txBody>
                  <a:tcPr marT="72000" marB="0"/>
                </a:tc>
                <a:tc>
                  <a:txBody>
                    <a:bodyPr/>
                    <a:lstStyle/>
                    <a:p>
                      <a:pPr algn="ctr">
                        <a:buFont typeface="Wingdings" pitchFamily="2" charset="2"/>
                        <a:buChar char="ü"/>
                      </a:pPr>
                      <a:endParaRPr lang="it-IT" sz="1400" b="1"/>
                    </a:p>
                  </a:txBody>
                  <a:tcPr marT="72000" marB="0"/>
                </a:tc>
              </a:tr>
              <a:tr h="359059">
                <a:tc>
                  <a:txBody>
                    <a:bodyPr/>
                    <a:lstStyle/>
                    <a:p>
                      <a:r>
                        <a:rPr lang="it-IT" sz="1200" dirty="0" smtClean="0"/>
                        <a:t>Aspirazione </a:t>
                      </a:r>
                      <a:r>
                        <a:rPr lang="it-IT" sz="1200" dirty="0" err="1" smtClean="0"/>
                        <a:t>pre</a:t>
                      </a:r>
                      <a:r>
                        <a:rPr lang="it-IT" sz="1200" dirty="0" smtClean="0"/>
                        <a:t> </a:t>
                      </a:r>
                      <a:r>
                        <a:rPr lang="it-IT" sz="1200" dirty="0" err="1" smtClean="0"/>
                        <a:t>–deglutitoria</a:t>
                      </a:r>
                      <a:endParaRPr lang="it-IT" sz="1200" dirty="0"/>
                    </a:p>
                  </a:txBody>
                  <a:tcPr marT="72000" marB="0"/>
                </a:tc>
                <a:tc>
                  <a:txBody>
                    <a:bodyPr/>
                    <a:lstStyle/>
                    <a:p>
                      <a:pPr algn="ctr">
                        <a:buFont typeface="Wingdings" pitchFamily="2" charset="2"/>
                        <a:buChar char="ü"/>
                      </a:pPr>
                      <a:r>
                        <a:rPr lang="it-IT" sz="1400" b="1" dirty="0" smtClean="0"/>
                        <a:t> </a:t>
                      </a:r>
                      <a:endParaRPr lang="it-IT" sz="1400" b="1" dirty="0"/>
                    </a:p>
                  </a:txBody>
                  <a:tcPr marT="72000" marB="0"/>
                </a:tc>
                <a:tc>
                  <a:txBody>
                    <a:bodyPr/>
                    <a:lstStyle/>
                    <a:p>
                      <a:pPr algn="ctr">
                        <a:buFont typeface="Wingdings" pitchFamily="2" charset="2"/>
                        <a:buChar char="ü"/>
                      </a:pPr>
                      <a:r>
                        <a:rPr lang="it-IT" sz="1400" b="1" dirty="0" smtClean="0"/>
                        <a:t> </a:t>
                      </a:r>
                      <a:endParaRPr lang="it-IT" sz="1400" b="1" dirty="0"/>
                    </a:p>
                  </a:txBody>
                  <a:tcPr marT="72000" marB="0"/>
                </a:tc>
                <a:tc>
                  <a:txBody>
                    <a:bodyPr/>
                    <a:lstStyle/>
                    <a:p>
                      <a:pPr algn="ctr">
                        <a:buFont typeface="Wingdings" pitchFamily="2" charset="2"/>
                        <a:buChar char="ü"/>
                      </a:pPr>
                      <a:endParaRPr lang="it-IT" sz="1400" b="1" dirty="0"/>
                    </a:p>
                  </a:txBody>
                  <a:tcPr marT="72000" marB="0"/>
                </a:tc>
                <a:tc>
                  <a:txBody>
                    <a:bodyPr/>
                    <a:lstStyle/>
                    <a:p>
                      <a:pPr algn="ctr">
                        <a:buFont typeface="Wingdings" pitchFamily="2" charset="2"/>
                        <a:buChar char="ü"/>
                      </a:pPr>
                      <a:endParaRPr lang="it-IT" sz="1400" b="1"/>
                    </a:p>
                  </a:txBody>
                  <a:tcPr marT="72000" marB="0"/>
                </a:tc>
              </a:tr>
              <a:tr h="359059">
                <a:tc>
                  <a:txBody>
                    <a:bodyPr/>
                    <a:lstStyle/>
                    <a:p>
                      <a:r>
                        <a:rPr lang="it-IT" sz="1200" dirty="0" smtClean="0"/>
                        <a:t>Aspirazione </a:t>
                      </a:r>
                      <a:r>
                        <a:rPr lang="it-IT" sz="1200" dirty="0" err="1" smtClean="0"/>
                        <a:t>intra-deglutitoria</a:t>
                      </a:r>
                      <a:endParaRPr lang="it-IT" sz="1200" dirty="0" smtClean="0"/>
                    </a:p>
                  </a:txBody>
                  <a:tcPr marT="72000" marB="0"/>
                </a:tc>
                <a:tc>
                  <a:txBody>
                    <a:bodyPr/>
                    <a:lstStyle/>
                    <a:p>
                      <a:pPr algn="ctr">
                        <a:buFont typeface="Wingdings" pitchFamily="2" charset="2"/>
                        <a:buChar char="ü"/>
                      </a:pPr>
                      <a:r>
                        <a:rPr lang="it-IT" sz="1400" b="1" dirty="0" smtClean="0"/>
                        <a:t> </a:t>
                      </a:r>
                      <a:endParaRPr lang="it-IT" sz="1400" b="1" dirty="0"/>
                    </a:p>
                  </a:txBody>
                  <a:tcPr marT="72000" marB="0"/>
                </a:tc>
                <a:tc>
                  <a:txBody>
                    <a:bodyPr/>
                    <a:lstStyle/>
                    <a:p>
                      <a:pPr algn="ctr">
                        <a:buFont typeface="Wingdings" pitchFamily="2" charset="2"/>
                        <a:buChar char="ü"/>
                      </a:pPr>
                      <a:endParaRPr lang="it-IT" sz="1400" b="1" dirty="0"/>
                    </a:p>
                  </a:txBody>
                  <a:tcPr marT="72000" marB="0"/>
                </a:tc>
                <a:tc>
                  <a:txBody>
                    <a:bodyPr/>
                    <a:lstStyle/>
                    <a:p>
                      <a:pPr algn="ctr">
                        <a:buFont typeface="Wingdings" pitchFamily="2" charset="2"/>
                        <a:buChar char="ü"/>
                      </a:pPr>
                      <a:endParaRPr lang="it-IT" sz="1400" b="1" dirty="0"/>
                    </a:p>
                  </a:txBody>
                  <a:tcPr marT="72000" marB="0"/>
                </a:tc>
                <a:tc>
                  <a:txBody>
                    <a:bodyPr/>
                    <a:lstStyle/>
                    <a:p>
                      <a:pPr algn="ctr">
                        <a:buFont typeface="Wingdings" pitchFamily="2" charset="2"/>
                        <a:buChar char="ü"/>
                      </a:pPr>
                      <a:r>
                        <a:rPr lang="it-IT" sz="1400" b="1" dirty="0" smtClean="0"/>
                        <a:t> </a:t>
                      </a:r>
                      <a:endParaRPr lang="it-IT" sz="1400" b="1" dirty="0"/>
                    </a:p>
                  </a:txBody>
                  <a:tcPr marT="72000" marB="0"/>
                </a:tc>
              </a:tr>
              <a:tr h="359059">
                <a:tc>
                  <a:txBody>
                    <a:bodyPr/>
                    <a:lstStyle/>
                    <a:p>
                      <a:r>
                        <a:rPr lang="it-IT" sz="1200" dirty="0" smtClean="0"/>
                        <a:t>Aspirazione</a:t>
                      </a:r>
                      <a:r>
                        <a:rPr lang="it-IT" sz="1200" baseline="0" dirty="0" smtClean="0"/>
                        <a:t> post – </a:t>
                      </a:r>
                      <a:r>
                        <a:rPr lang="it-IT" sz="1200" baseline="0" dirty="0" err="1" smtClean="0"/>
                        <a:t>deglutitoria</a:t>
                      </a:r>
                      <a:endParaRPr lang="it-IT" sz="1200" dirty="0"/>
                    </a:p>
                  </a:txBody>
                  <a:tcPr marT="72000" marB="0"/>
                </a:tc>
                <a:tc>
                  <a:txBody>
                    <a:bodyPr/>
                    <a:lstStyle/>
                    <a:p>
                      <a:pPr algn="ctr">
                        <a:buFont typeface="Wingdings" pitchFamily="2" charset="2"/>
                        <a:buChar char="ü"/>
                      </a:pPr>
                      <a:r>
                        <a:rPr lang="it-IT" sz="1400" b="1" dirty="0" smtClean="0"/>
                        <a:t> </a:t>
                      </a:r>
                      <a:endParaRPr lang="it-IT" sz="1400" b="1" dirty="0"/>
                    </a:p>
                  </a:txBody>
                  <a:tcPr marT="72000" marB="0"/>
                </a:tc>
                <a:tc>
                  <a:txBody>
                    <a:bodyPr/>
                    <a:lstStyle/>
                    <a:p>
                      <a:pPr algn="ctr">
                        <a:buFont typeface="Wingdings" pitchFamily="2" charset="2"/>
                        <a:buChar char="ü"/>
                      </a:pPr>
                      <a:r>
                        <a:rPr lang="it-IT" sz="1400" b="1" dirty="0" smtClean="0"/>
                        <a:t> </a:t>
                      </a:r>
                      <a:endParaRPr lang="it-IT" sz="1400" b="1" dirty="0"/>
                    </a:p>
                  </a:txBody>
                  <a:tcPr marT="72000" marB="0"/>
                </a:tc>
                <a:tc>
                  <a:txBody>
                    <a:bodyPr/>
                    <a:lstStyle/>
                    <a:p>
                      <a:pPr algn="ctr">
                        <a:buFont typeface="Wingdings" pitchFamily="2" charset="2"/>
                        <a:buChar char="ü"/>
                      </a:pPr>
                      <a:endParaRPr lang="it-IT" sz="1400" b="1" dirty="0"/>
                    </a:p>
                  </a:txBody>
                  <a:tcPr marT="72000" marB="0"/>
                </a:tc>
                <a:tc>
                  <a:txBody>
                    <a:bodyPr/>
                    <a:lstStyle/>
                    <a:p>
                      <a:pPr algn="ctr">
                        <a:buFont typeface="Wingdings" pitchFamily="2" charset="2"/>
                        <a:buChar char="ü"/>
                      </a:pPr>
                      <a:endParaRPr lang="it-IT" sz="1400" b="1" dirty="0"/>
                    </a:p>
                  </a:txBody>
                  <a:tcPr marT="72000" marB="0"/>
                </a:tc>
              </a:tr>
              <a:tr h="359059">
                <a:tc>
                  <a:txBody>
                    <a:bodyPr/>
                    <a:lstStyle/>
                    <a:p>
                      <a:r>
                        <a:rPr lang="it-IT" sz="1200" dirty="0" smtClean="0"/>
                        <a:t>Residuo</a:t>
                      </a:r>
                      <a:r>
                        <a:rPr lang="it-IT" sz="1200" baseline="0" dirty="0" smtClean="0"/>
                        <a:t> vallecole e seni piriformi</a:t>
                      </a:r>
                      <a:endParaRPr lang="it-IT" sz="1200" dirty="0"/>
                    </a:p>
                  </a:txBody>
                  <a:tcPr marT="72000" marB="0"/>
                </a:tc>
                <a:tc>
                  <a:txBody>
                    <a:bodyPr/>
                    <a:lstStyle/>
                    <a:p>
                      <a:pPr algn="ctr">
                        <a:buFont typeface="Wingdings" pitchFamily="2" charset="2"/>
                        <a:buChar char="ü"/>
                      </a:pPr>
                      <a:r>
                        <a:rPr lang="it-IT" sz="1400" b="1" dirty="0" smtClean="0"/>
                        <a:t> </a:t>
                      </a:r>
                      <a:endParaRPr lang="it-IT" sz="1400" b="1" dirty="0"/>
                    </a:p>
                  </a:txBody>
                  <a:tcPr marT="72000" marB="0"/>
                </a:tc>
                <a:tc>
                  <a:txBody>
                    <a:bodyPr/>
                    <a:lstStyle/>
                    <a:p>
                      <a:pPr algn="ctr">
                        <a:buFont typeface="Wingdings" pitchFamily="2" charset="2"/>
                        <a:buChar char="ü"/>
                      </a:pPr>
                      <a:r>
                        <a:rPr lang="it-IT" sz="1400" b="1" dirty="0" smtClean="0"/>
                        <a:t> </a:t>
                      </a:r>
                      <a:endParaRPr lang="it-IT" sz="1400" b="1" dirty="0"/>
                    </a:p>
                  </a:txBody>
                  <a:tcPr marT="72000" marB="0"/>
                </a:tc>
                <a:tc>
                  <a:txBody>
                    <a:bodyPr/>
                    <a:lstStyle/>
                    <a:p>
                      <a:pPr algn="ctr">
                        <a:buFont typeface="Wingdings" pitchFamily="2" charset="2"/>
                        <a:buChar char="ü"/>
                      </a:pPr>
                      <a:endParaRPr lang="it-IT" sz="1400" b="1" dirty="0"/>
                    </a:p>
                  </a:txBody>
                  <a:tcPr marT="72000" marB="0"/>
                </a:tc>
                <a:tc>
                  <a:txBody>
                    <a:bodyPr/>
                    <a:lstStyle/>
                    <a:p>
                      <a:pPr algn="ctr">
                        <a:buFont typeface="Wingdings" pitchFamily="2" charset="2"/>
                        <a:buChar char="ü"/>
                      </a:pPr>
                      <a:endParaRPr lang="it-IT" sz="1400" b="1" dirty="0"/>
                    </a:p>
                  </a:txBody>
                  <a:tcPr marT="72000" marB="0"/>
                </a:tc>
              </a:tr>
              <a:tr h="359059">
                <a:tc>
                  <a:txBody>
                    <a:bodyPr/>
                    <a:lstStyle/>
                    <a:p>
                      <a:r>
                        <a:rPr lang="it-IT" sz="1200" dirty="0" smtClean="0"/>
                        <a:t>Residuo</a:t>
                      </a:r>
                      <a:r>
                        <a:rPr lang="it-IT" sz="1200" baseline="0" dirty="0" smtClean="0"/>
                        <a:t> vestibolo laringeo</a:t>
                      </a:r>
                      <a:endParaRPr lang="it-IT" sz="1200" dirty="0"/>
                    </a:p>
                  </a:txBody>
                  <a:tcPr marT="72000" marB="0"/>
                </a:tc>
                <a:tc>
                  <a:txBody>
                    <a:bodyPr/>
                    <a:lstStyle/>
                    <a:p>
                      <a:pPr algn="ctr">
                        <a:buFont typeface="Wingdings" pitchFamily="2" charset="2"/>
                        <a:buChar char="ü"/>
                      </a:pPr>
                      <a:endParaRPr lang="it-IT" sz="1400" b="1" dirty="0"/>
                    </a:p>
                  </a:txBody>
                  <a:tcPr marT="72000" marB="0"/>
                </a:tc>
                <a:tc>
                  <a:txBody>
                    <a:bodyPr/>
                    <a:lstStyle/>
                    <a:p>
                      <a:pPr algn="ctr">
                        <a:buFont typeface="Wingdings" pitchFamily="2" charset="2"/>
                        <a:buChar char="ü"/>
                      </a:pPr>
                      <a:r>
                        <a:rPr lang="it-IT" sz="1400" b="1" dirty="0" smtClean="0"/>
                        <a:t> </a:t>
                      </a:r>
                      <a:endParaRPr lang="it-IT" sz="1400" b="1" dirty="0"/>
                    </a:p>
                  </a:txBody>
                  <a:tcPr marT="72000" marB="0"/>
                </a:tc>
                <a:tc>
                  <a:txBody>
                    <a:bodyPr/>
                    <a:lstStyle/>
                    <a:p>
                      <a:pPr algn="ctr">
                        <a:buFont typeface="Wingdings" pitchFamily="2" charset="2"/>
                        <a:buChar char="ü"/>
                      </a:pPr>
                      <a:r>
                        <a:rPr lang="it-IT" sz="1400" b="1" dirty="0" smtClean="0"/>
                        <a:t> </a:t>
                      </a:r>
                      <a:endParaRPr lang="it-IT" sz="1400" b="1" dirty="0"/>
                    </a:p>
                  </a:txBody>
                  <a:tcPr marT="72000" marB="0"/>
                </a:tc>
                <a:tc>
                  <a:txBody>
                    <a:bodyPr/>
                    <a:lstStyle/>
                    <a:p>
                      <a:pPr algn="ctr">
                        <a:buFont typeface="Wingdings" pitchFamily="2" charset="2"/>
                        <a:buChar char="ü"/>
                      </a:pPr>
                      <a:endParaRPr lang="it-IT" sz="1400" b="1" dirty="0"/>
                    </a:p>
                  </a:txBody>
                  <a:tcPr marT="72000" marB="0"/>
                </a:tc>
              </a:tr>
              <a:tr h="359059">
                <a:tc>
                  <a:txBody>
                    <a:bodyPr/>
                    <a:lstStyle/>
                    <a:p>
                      <a:r>
                        <a:rPr lang="it-IT" sz="1200" dirty="0" smtClean="0"/>
                        <a:t>Ridotta</a:t>
                      </a:r>
                      <a:r>
                        <a:rPr lang="it-IT" sz="1200" baseline="0" dirty="0" smtClean="0"/>
                        <a:t> contrazione faringea</a:t>
                      </a:r>
                      <a:endParaRPr lang="it-IT" sz="1200" dirty="0"/>
                    </a:p>
                  </a:txBody>
                  <a:tcPr marT="72000" marB="0"/>
                </a:tc>
                <a:tc>
                  <a:txBody>
                    <a:bodyPr/>
                    <a:lstStyle/>
                    <a:p>
                      <a:pPr algn="ctr">
                        <a:buFont typeface="Wingdings" pitchFamily="2" charset="2"/>
                        <a:buChar char="ü"/>
                      </a:pPr>
                      <a:endParaRPr lang="it-IT" sz="1400" b="1" dirty="0"/>
                    </a:p>
                  </a:txBody>
                  <a:tcPr marT="72000" marB="0"/>
                </a:tc>
                <a:tc>
                  <a:txBody>
                    <a:bodyPr/>
                    <a:lstStyle/>
                    <a:p>
                      <a:pPr algn="ctr">
                        <a:buFont typeface="Wingdings" pitchFamily="2" charset="2"/>
                        <a:buChar char="ü"/>
                      </a:pPr>
                      <a:endParaRPr lang="it-IT" sz="1400" b="1" dirty="0"/>
                    </a:p>
                  </a:txBody>
                  <a:tcPr marT="72000" marB="0"/>
                </a:tc>
                <a:tc>
                  <a:txBody>
                    <a:bodyPr/>
                    <a:lstStyle/>
                    <a:p>
                      <a:pPr algn="ctr">
                        <a:buFont typeface="Wingdings" pitchFamily="2" charset="2"/>
                        <a:buChar char="ü"/>
                      </a:pPr>
                      <a:r>
                        <a:rPr lang="it-IT" sz="1400" b="1" dirty="0" smtClean="0"/>
                        <a:t> </a:t>
                      </a:r>
                      <a:endParaRPr lang="it-IT" sz="1400" b="1" dirty="0"/>
                    </a:p>
                  </a:txBody>
                  <a:tcPr marT="72000" marB="0"/>
                </a:tc>
                <a:tc>
                  <a:txBody>
                    <a:bodyPr/>
                    <a:lstStyle/>
                    <a:p>
                      <a:pPr algn="ctr">
                        <a:buFont typeface="Wingdings" pitchFamily="2" charset="2"/>
                        <a:buChar char="ü"/>
                      </a:pPr>
                      <a:r>
                        <a:rPr lang="it-IT" sz="1400" b="1" dirty="0" smtClean="0"/>
                        <a:t> </a:t>
                      </a:r>
                      <a:endParaRPr lang="it-IT" sz="1400" b="1" dirty="0"/>
                    </a:p>
                  </a:txBody>
                  <a:tcPr marT="72000" marB="0"/>
                </a:tc>
              </a:tr>
              <a:tr h="359059">
                <a:tc>
                  <a:txBody>
                    <a:bodyPr/>
                    <a:lstStyle/>
                    <a:p>
                      <a:r>
                        <a:rPr lang="it-IT" sz="1200" dirty="0" smtClean="0"/>
                        <a:t>Ridotta</a:t>
                      </a:r>
                      <a:r>
                        <a:rPr lang="it-IT" sz="1200" baseline="0" dirty="0" smtClean="0"/>
                        <a:t> elevazione laringea</a:t>
                      </a:r>
                      <a:endParaRPr lang="it-IT" sz="1200" dirty="0"/>
                    </a:p>
                  </a:txBody>
                  <a:tcPr marT="72000" marB="0"/>
                </a:tc>
                <a:tc>
                  <a:txBody>
                    <a:bodyPr/>
                    <a:lstStyle/>
                    <a:p>
                      <a:pPr algn="ctr">
                        <a:buFont typeface="Wingdings" pitchFamily="2" charset="2"/>
                        <a:buChar char="ü"/>
                      </a:pPr>
                      <a:r>
                        <a:rPr lang="it-IT" sz="1400" b="1" dirty="0" smtClean="0"/>
                        <a:t> </a:t>
                      </a:r>
                      <a:endParaRPr lang="it-IT" sz="1400" b="1" dirty="0"/>
                    </a:p>
                  </a:txBody>
                  <a:tcPr marT="72000" marB="0"/>
                </a:tc>
                <a:tc>
                  <a:txBody>
                    <a:bodyPr/>
                    <a:lstStyle/>
                    <a:p>
                      <a:pPr algn="ctr">
                        <a:buFont typeface="Wingdings" pitchFamily="2" charset="2"/>
                        <a:buChar char="ü"/>
                      </a:pPr>
                      <a:endParaRPr lang="it-IT" sz="1400" b="1" dirty="0"/>
                    </a:p>
                  </a:txBody>
                  <a:tcPr marT="72000" marB="0"/>
                </a:tc>
                <a:tc>
                  <a:txBody>
                    <a:bodyPr/>
                    <a:lstStyle/>
                    <a:p>
                      <a:pPr algn="ctr">
                        <a:buFont typeface="Wingdings" pitchFamily="2" charset="2"/>
                        <a:buNone/>
                      </a:pPr>
                      <a:r>
                        <a:rPr lang="it-IT" sz="1400" b="1" dirty="0" smtClean="0"/>
                        <a:t> </a:t>
                      </a:r>
                      <a:endParaRPr lang="it-IT" sz="1400" b="1" dirty="0"/>
                    </a:p>
                  </a:txBody>
                  <a:tcPr marT="72000" marB="0"/>
                </a:tc>
                <a:tc>
                  <a:txBody>
                    <a:bodyPr/>
                    <a:lstStyle/>
                    <a:p>
                      <a:pPr algn="ctr">
                        <a:buFont typeface="Wingdings" pitchFamily="2" charset="2"/>
                        <a:buChar char="ü"/>
                      </a:pPr>
                      <a:r>
                        <a:rPr lang="it-IT" sz="1400" b="1" dirty="0" smtClean="0"/>
                        <a:t> </a:t>
                      </a:r>
                      <a:endParaRPr lang="it-IT" sz="1400" b="1" dirty="0"/>
                    </a:p>
                  </a:txBody>
                  <a:tcPr marT="72000" marB="0"/>
                </a:tc>
              </a:tr>
              <a:tr h="359059">
                <a:tc>
                  <a:txBody>
                    <a:bodyPr/>
                    <a:lstStyle/>
                    <a:p>
                      <a:r>
                        <a:rPr lang="it-IT" sz="1200" dirty="0" smtClean="0"/>
                        <a:t>Ridotta</a:t>
                      </a:r>
                      <a:r>
                        <a:rPr lang="it-IT" sz="1200" baseline="0" dirty="0" smtClean="0"/>
                        <a:t> inversione epiglottica</a:t>
                      </a:r>
                      <a:endParaRPr lang="it-IT" sz="1200" dirty="0"/>
                    </a:p>
                  </a:txBody>
                  <a:tcPr marT="72000" marB="0"/>
                </a:tc>
                <a:tc>
                  <a:txBody>
                    <a:bodyPr/>
                    <a:lstStyle/>
                    <a:p>
                      <a:pPr algn="ctr">
                        <a:buFont typeface="Wingdings" pitchFamily="2" charset="2"/>
                        <a:buChar char="ü"/>
                      </a:pPr>
                      <a:r>
                        <a:rPr lang="it-IT" sz="1400" b="1" dirty="0" smtClean="0"/>
                        <a:t> </a:t>
                      </a:r>
                      <a:endParaRPr lang="it-IT" sz="1400" b="1" dirty="0"/>
                    </a:p>
                  </a:txBody>
                  <a:tcPr marT="72000" marB="0"/>
                </a:tc>
                <a:tc>
                  <a:txBody>
                    <a:bodyPr/>
                    <a:lstStyle/>
                    <a:p>
                      <a:pPr algn="ctr">
                        <a:buFont typeface="Wingdings" pitchFamily="2" charset="2"/>
                        <a:buChar char="ü"/>
                      </a:pPr>
                      <a:endParaRPr lang="it-IT" sz="1400" b="1" dirty="0"/>
                    </a:p>
                  </a:txBody>
                  <a:tcPr marT="72000" marB="0"/>
                </a:tc>
                <a:tc>
                  <a:txBody>
                    <a:bodyPr/>
                    <a:lstStyle/>
                    <a:p>
                      <a:pPr algn="ctr">
                        <a:buFont typeface="Wingdings" pitchFamily="2" charset="2"/>
                        <a:buChar char="ü"/>
                      </a:pPr>
                      <a:endParaRPr lang="it-IT" sz="1400" b="1" dirty="0"/>
                    </a:p>
                  </a:txBody>
                  <a:tcPr marT="72000" marB="0"/>
                </a:tc>
                <a:tc>
                  <a:txBody>
                    <a:bodyPr/>
                    <a:lstStyle/>
                    <a:p>
                      <a:pPr algn="ctr">
                        <a:buFont typeface="Wingdings" pitchFamily="2" charset="2"/>
                        <a:buChar char="ü"/>
                      </a:pPr>
                      <a:r>
                        <a:rPr lang="it-IT" sz="1400" b="1" dirty="0" smtClean="0"/>
                        <a:t> </a:t>
                      </a:r>
                      <a:endParaRPr lang="it-IT" sz="1400" b="1" dirty="0"/>
                    </a:p>
                  </a:txBody>
                  <a:tcPr marT="72000" marB="0"/>
                </a:tc>
              </a:tr>
              <a:tr h="359059">
                <a:tc>
                  <a:txBody>
                    <a:bodyPr/>
                    <a:lstStyle/>
                    <a:p>
                      <a:r>
                        <a:rPr lang="it-IT" sz="1200" dirty="0" smtClean="0"/>
                        <a:t>Alterata</a:t>
                      </a:r>
                      <a:r>
                        <a:rPr lang="it-IT" sz="1200" baseline="0" dirty="0" smtClean="0"/>
                        <a:t> chiusura </a:t>
                      </a:r>
                      <a:r>
                        <a:rPr lang="it-IT" sz="1200" baseline="0" dirty="0" err="1" smtClean="0"/>
                        <a:t>glottica</a:t>
                      </a:r>
                      <a:endParaRPr lang="it-IT" sz="1200" dirty="0"/>
                    </a:p>
                  </a:txBody>
                  <a:tcPr marT="72000" marB="0"/>
                </a:tc>
                <a:tc>
                  <a:txBody>
                    <a:bodyPr/>
                    <a:lstStyle/>
                    <a:p>
                      <a:pPr algn="ctr">
                        <a:buFont typeface="Wingdings" pitchFamily="2" charset="2"/>
                        <a:buChar char="ü"/>
                      </a:pPr>
                      <a:endParaRPr lang="it-IT" sz="1400" b="1" dirty="0"/>
                    </a:p>
                  </a:txBody>
                  <a:tcPr marT="72000" marB="0"/>
                </a:tc>
                <a:tc>
                  <a:txBody>
                    <a:bodyPr/>
                    <a:lstStyle/>
                    <a:p>
                      <a:pPr algn="ctr">
                        <a:buFont typeface="Wingdings" pitchFamily="2" charset="2"/>
                        <a:buChar char="ü"/>
                      </a:pPr>
                      <a:r>
                        <a:rPr lang="it-IT" sz="1400" b="1" dirty="0" smtClean="0"/>
                        <a:t> </a:t>
                      </a:r>
                      <a:endParaRPr lang="it-IT" sz="1400" b="1" dirty="0"/>
                    </a:p>
                  </a:txBody>
                  <a:tcPr marT="72000" marB="0"/>
                </a:tc>
                <a:tc>
                  <a:txBody>
                    <a:bodyPr/>
                    <a:lstStyle/>
                    <a:p>
                      <a:pPr algn="ctr">
                        <a:buFont typeface="Wingdings" pitchFamily="2" charset="2"/>
                        <a:buChar char="ü"/>
                      </a:pPr>
                      <a:r>
                        <a:rPr lang="it-IT" sz="1400" b="1" dirty="0" smtClean="0"/>
                        <a:t> </a:t>
                      </a:r>
                      <a:endParaRPr lang="it-IT" sz="1400" b="1" dirty="0"/>
                    </a:p>
                  </a:txBody>
                  <a:tcPr marT="72000" marB="0"/>
                </a:tc>
                <a:tc>
                  <a:txBody>
                    <a:bodyPr/>
                    <a:lstStyle/>
                    <a:p>
                      <a:pPr algn="ctr">
                        <a:buFont typeface="Wingdings" pitchFamily="2" charset="2"/>
                        <a:buChar char="ü"/>
                      </a:pPr>
                      <a:endParaRPr lang="it-IT" sz="1400" b="1" dirty="0"/>
                    </a:p>
                  </a:txBody>
                  <a:tcPr marT="72000" marB="0"/>
                </a:tc>
              </a:tr>
              <a:tr h="359059">
                <a:tc>
                  <a:txBody>
                    <a:bodyPr/>
                    <a:lstStyle/>
                    <a:p>
                      <a:r>
                        <a:rPr lang="it-IT" sz="1200" dirty="0" smtClean="0"/>
                        <a:t>Ridotta</a:t>
                      </a:r>
                      <a:r>
                        <a:rPr lang="it-IT" sz="1200" baseline="0" dirty="0" smtClean="0"/>
                        <a:t> chiusura velo faringea</a:t>
                      </a:r>
                      <a:endParaRPr lang="it-IT" sz="1200" dirty="0"/>
                    </a:p>
                  </a:txBody>
                  <a:tcPr marT="72000" marB="0"/>
                </a:tc>
                <a:tc>
                  <a:txBody>
                    <a:bodyPr/>
                    <a:lstStyle/>
                    <a:p>
                      <a:pPr algn="ctr">
                        <a:buFont typeface="Wingdings" pitchFamily="2" charset="2"/>
                        <a:buChar char="ü"/>
                      </a:pPr>
                      <a:endParaRPr lang="it-IT" sz="1400" b="1" dirty="0"/>
                    </a:p>
                  </a:txBody>
                  <a:tcPr marT="72000" marB="0"/>
                </a:tc>
                <a:tc>
                  <a:txBody>
                    <a:bodyPr/>
                    <a:lstStyle/>
                    <a:p>
                      <a:pPr algn="ctr">
                        <a:buFont typeface="Wingdings" pitchFamily="2" charset="2"/>
                        <a:buChar char="ü"/>
                      </a:pPr>
                      <a:r>
                        <a:rPr lang="it-IT" sz="1400" b="1" smtClean="0"/>
                        <a:t> </a:t>
                      </a:r>
                      <a:endParaRPr lang="it-IT" sz="1400" b="1"/>
                    </a:p>
                  </a:txBody>
                  <a:tcPr marT="72000" marB="0"/>
                </a:tc>
                <a:tc>
                  <a:txBody>
                    <a:bodyPr/>
                    <a:lstStyle/>
                    <a:p>
                      <a:pPr algn="ctr">
                        <a:buFont typeface="Wingdings" pitchFamily="2" charset="2"/>
                        <a:buChar char="ü"/>
                      </a:pPr>
                      <a:r>
                        <a:rPr lang="it-IT" sz="1400" b="1" dirty="0" smtClean="0"/>
                        <a:t> </a:t>
                      </a:r>
                      <a:endParaRPr lang="it-IT" sz="1400" b="1" dirty="0"/>
                    </a:p>
                  </a:txBody>
                  <a:tcPr marT="72000" marB="0"/>
                </a:tc>
                <a:tc>
                  <a:txBody>
                    <a:bodyPr/>
                    <a:lstStyle/>
                    <a:p>
                      <a:pPr algn="ctr">
                        <a:buFont typeface="Wingdings" pitchFamily="2" charset="2"/>
                        <a:buChar char="ü"/>
                      </a:pPr>
                      <a:endParaRPr lang="it-IT" sz="1400" b="1" dirty="0"/>
                    </a:p>
                  </a:txBody>
                  <a:tcPr marT="72000" marB="0"/>
                </a:tc>
              </a:tr>
              <a:tr h="359059">
                <a:tc>
                  <a:txBody>
                    <a:bodyPr/>
                    <a:lstStyle/>
                    <a:p>
                      <a:r>
                        <a:rPr lang="it-IT" sz="1200" dirty="0" smtClean="0"/>
                        <a:t>Ridotta apertura SES</a:t>
                      </a:r>
                      <a:endParaRPr lang="it-IT" sz="1200" dirty="0"/>
                    </a:p>
                  </a:txBody>
                  <a:tcPr marT="72000" marB="0"/>
                </a:tc>
                <a:tc>
                  <a:txBody>
                    <a:bodyPr/>
                    <a:lstStyle/>
                    <a:p>
                      <a:pPr algn="ctr">
                        <a:buFont typeface="Wingdings" pitchFamily="2" charset="2"/>
                        <a:buChar char="ü"/>
                      </a:pPr>
                      <a:r>
                        <a:rPr lang="it-IT" sz="1400" b="1" dirty="0" smtClean="0"/>
                        <a:t> </a:t>
                      </a:r>
                      <a:endParaRPr lang="it-IT" sz="1400" b="1" dirty="0"/>
                    </a:p>
                  </a:txBody>
                  <a:tcPr marT="72000" marB="0"/>
                </a:tc>
                <a:tc>
                  <a:txBody>
                    <a:bodyPr/>
                    <a:lstStyle/>
                    <a:p>
                      <a:pPr algn="ctr">
                        <a:buFont typeface="Wingdings" pitchFamily="2" charset="2"/>
                        <a:buChar char="ü"/>
                      </a:pPr>
                      <a:endParaRPr lang="it-IT" sz="1400" b="1" dirty="0"/>
                    </a:p>
                  </a:txBody>
                  <a:tcPr marT="72000" marB="0"/>
                </a:tc>
                <a:tc>
                  <a:txBody>
                    <a:bodyPr/>
                    <a:lstStyle/>
                    <a:p>
                      <a:pPr algn="ctr">
                        <a:buFont typeface="Wingdings" pitchFamily="2" charset="2"/>
                        <a:buChar char="ü"/>
                      </a:pPr>
                      <a:endParaRPr lang="it-IT" sz="1400" b="1" dirty="0"/>
                    </a:p>
                  </a:txBody>
                  <a:tcPr marT="72000" marB="0"/>
                </a:tc>
                <a:tc>
                  <a:txBody>
                    <a:bodyPr/>
                    <a:lstStyle/>
                    <a:p>
                      <a:pPr algn="ctr">
                        <a:buFont typeface="Wingdings" pitchFamily="2" charset="2"/>
                        <a:buChar char="ü"/>
                      </a:pPr>
                      <a:r>
                        <a:rPr lang="it-IT" sz="1400" b="1" dirty="0" smtClean="0"/>
                        <a:t> </a:t>
                      </a:r>
                      <a:endParaRPr lang="it-IT" sz="1400" b="1" dirty="0"/>
                    </a:p>
                  </a:txBody>
                  <a:tcPr marT="72000" marB="0"/>
                </a:tc>
              </a:tr>
              <a:tr h="359059">
                <a:tc>
                  <a:txBody>
                    <a:bodyPr/>
                    <a:lstStyle/>
                    <a:p>
                      <a:r>
                        <a:rPr lang="it-IT" sz="1200" dirty="0" smtClean="0"/>
                        <a:t>Ridotta sensibilità</a:t>
                      </a:r>
                      <a:endParaRPr lang="it-IT" sz="1200" dirty="0"/>
                    </a:p>
                  </a:txBody>
                  <a:tcPr marT="72000" marB="0"/>
                </a:tc>
                <a:tc>
                  <a:txBody>
                    <a:bodyPr/>
                    <a:lstStyle/>
                    <a:p>
                      <a:pPr algn="ctr">
                        <a:buFont typeface="Wingdings" pitchFamily="2" charset="2"/>
                        <a:buChar char="ü"/>
                      </a:pPr>
                      <a:endParaRPr lang="it-IT" sz="1400" b="1" dirty="0"/>
                    </a:p>
                  </a:txBody>
                  <a:tcPr marT="72000" marB="0"/>
                </a:tc>
                <a:tc>
                  <a:txBody>
                    <a:bodyPr/>
                    <a:lstStyle/>
                    <a:p>
                      <a:pPr algn="ctr">
                        <a:buFont typeface="Wingdings" pitchFamily="2" charset="2"/>
                        <a:buChar char="ü"/>
                      </a:pPr>
                      <a:r>
                        <a:rPr lang="it-IT" sz="1400" b="1" dirty="0" smtClean="0"/>
                        <a:t> </a:t>
                      </a:r>
                      <a:endParaRPr lang="it-IT" sz="1400" b="1" dirty="0"/>
                    </a:p>
                  </a:txBody>
                  <a:tcPr marT="72000" marB="0"/>
                </a:tc>
                <a:tc>
                  <a:txBody>
                    <a:bodyPr/>
                    <a:lstStyle/>
                    <a:p>
                      <a:pPr algn="ctr">
                        <a:buFont typeface="Wingdings" pitchFamily="2" charset="2"/>
                        <a:buChar char="ü"/>
                      </a:pPr>
                      <a:r>
                        <a:rPr lang="it-IT" sz="1400" b="1" dirty="0" smtClean="0"/>
                        <a:t> </a:t>
                      </a:r>
                      <a:endParaRPr lang="it-IT" sz="1400" b="1" dirty="0"/>
                    </a:p>
                  </a:txBody>
                  <a:tcPr marT="72000" marB="0"/>
                </a:tc>
                <a:tc>
                  <a:txBody>
                    <a:bodyPr/>
                    <a:lstStyle/>
                    <a:p>
                      <a:pPr algn="ctr">
                        <a:buFont typeface="Wingdings" pitchFamily="2" charset="2"/>
                        <a:buChar char="ü"/>
                      </a:pPr>
                      <a:endParaRPr lang="it-IT" sz="1400" b="1" dirty="0"/>
                    </a:p>
                  </a:txBody>
                  <a:tcPr marT="72000" marB="0"/>
                </a:tc>
              </a:tr>
            </a:tbl>
          </a:graphicData>
        </a:graphic>
      </p:graphicFrame>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olo 1"/>
          <p:cNvSpPr txBox="1">
            <a:spLocks/>
          </p:cNvSpPr>
          <p:nvPr/>
        </p:nvSpPr>
        <p:spPr bwMode="auto">
          <a:xfrm>
            <a:off x="2051050" y="115888"/>
            <a:ext cx="5041900" cy="720725"/>
          </a:xfrm>
          <a:prstGeom prst="rect">
            <a:avLst/>
          </a:prstGeom>
          <a:ln w="9525" cap="flat" cmpd="sng" algn="ctr">
            <a:solidFill>
              <a:schemeClr val="accent2">
                <a:shade val="95000"/>
                <a:satMod val="105000"/>
              </a:schemeClr>
            </a:solidFill>
            <a:prstDash val="solid"/>
            <a:miter lim="800000"/>
            <a:headEnd/>
            <a:tailEnd/>
          </a:ln>
        </p:spPr>
        <p:style>
          <a:lnRef idx="1">
            <a:schemeClr val="accent2"/>
          </a:lnRef>
          <a:fillRef idx="3">
            <a:schemeClr val="accent2"/>
          </a:fillRef>
          <a:effectRef idx="2">
            <a:schemeClr val="accent2"/>
          </a:effectRef>
          <a:fontRef idx="minor">
            <a:schemeClr val="lt1"/>
          </a:fontRef>
        </p:style>
        <p:txBody>
          <a:bodyPr/>
          <a:lstStyle/>
          <a:p>
            <a:pPr marL="342900" indent="-342900" algn="ctr" eaLnBrk="0" hangingPunct="0">
              <a:spcBef>
                <a:spcPct val="20000"/>
              </a:spcBef>
              <a:defRPr/>
            </a:pPr>
            <a:r>
              <a:rPr lang="it-IT" sz="4400" kern="0" dirty="0"/>
              <a:t>VFS vs </a:t>
            </a:r>
            <a:r>
              <a:rPr lang="it-IT" sz="4400" kern="0" dirty="0" smtClean="0"/>
              <a:t>FEEST</a:t>
            </a:r>
            <a:endParaRPr lang="it-IT" sz="4400" kern="0" dirty="0"/>
          </a:p>
        </p:txBody>
      </p:sp>
      <p:sp>
        <p:nvSpPr>
          <p:cNvPr id="66564" name="CasellaDiTesto 3"/>
          <p:cNvSpPr txBox="1">
            <a:spLocks noChangeArrowheads="1"/>
          </p:cNvSpPr>
          <p:nvPr/>
        </p:nvSpPr>
        <p:spPr bwMode="auto">
          <a:xfrm>
            <a:off x="2987675" y="1196975"/>
            <a:ext cx="3416300" cy="400050"/>
          </a:xfrm>
          <a:prstGeom prst="rect">
            <a:avLst/>
          </a:prstGeom>
          <a:noFill/>
          <a:ln w="9525">
            <a:noFill/>
            <a:miter lim="800000"/>
            <a:headEnd/>
            <a:tailEnd/>
          </a:ln>
        </p:spPr>
        <p:txBody>
          <a:bodyPr wrap="none">
            <a:spAutoFit/>
          </a:bodyPr>
          <a:lstStyle/>
          <a:p>
            <a:r>
              <a:rPr lang="it-IT" sz="2000" b="1"/>
              <a:t>Valutazione dell’inalazione</a:t>
            </a:r>
          </a:p>
        </p:txBody>
      </p:sp>
      <p:sp>
        <p:nvSpPr>
          <p:cNvPr id="66565" name="CasellaDiTesto 5"/>
          <p:cNvSpPr txBox="1">
            <a:spLocks noChangeArrowheads="1"/>
          </p:cNvSpPr>
          <p:nvPr/>
        </p:nvSpPr>
        <p:spPr bwMode="auto">
          <a:xfrm>
            <a:off x="1476375" y="2135188"/>
            <a:ext cx="5929313" cy="368300"/>
          </a:xfrm>
          <a:prstGeom prst="rect">
            <a:avLst/>
          </a:prstGeom>
          <a:noFill/>
          <a:ln w="9525">
            <a:noFill/>
            <a:miter lim="800000"/>
            <a:headEnd/>
            <a:tailEnd/>
          </a:ln>
        </p:spPr>
        <p:txBody>
          <a:bodyPr wrap="none">
            <a:spAutoFit/>
          </a:bodyPr>
          <a:lstStyle/>
          <a:p>
            <a:r>
              <a:rPr lang="it-IT"/>
              <a:t>Più del 90% delle inalazioni sono pre- o post-deglutitorie</a:t>
            </a:r>
          </a:p>
        </p:txBody>
      </p:sp>
      <p:graphicFrame>
        <p:nvGraphicFramePr>
          <p:cNvPr id="7" name="Tabella 6"/>
          <p:cNvGraphicFramePr>
            <a:graphicFrameLocks noGrp="1"/>
          </p:cNvGraphicFramePr>
          <p:nvPr/>
        </p:nvGraphicFramePr>
        <p:xfrm>
          <a:off x="323850" y="2586038"/>
          <a:ext cx="8640960" cy="3737312"/>
        </p:xfrm>
        <a:graphic>
          <a:graphicData uri="http://schemas.openxmlformats.org/drawingml/2006/table">
            <a:tbl>
              <a:tblPr firstRow="1" bandRow="1">
                <a:tableStyleId>{21E4AEA4-8DFA-4A89-87EB-49C32662AFE0}</a:tableStyleId>
              </a:tblPr>
              <a:tblGrid>
                <a:gridCol w="2424316"/>
                <a:gridCol w="4223002"/>
                <a:gridCol w="1993642"/>
              </a:tblGrid>
              <a:tr h="370840">
                <a:tc>
                  <a:txBody>
                    <a:bodyPr/>
                    <a:lstStyle/>
                    <a:p>
                      <a:pPr algn="ctr"/>
                      <a:r>
                        <a:rPr lang="it-IT" dirty="0" smtClean="0"/>
                        <a:t>Inalazione</a:t>
                      </a:r>
                      <a:endParaRPr lang="it-IT" dirty="0"/>
                    </a:p>
                  </a:txBody>
                  <a:tcPr/>
                </a:tc>
                <a:tc>
                  <a:txBody>
                    <a:bodyPr/>
                    <a:lstStyle/>
                    <a:p>
                      <a:pPr algn="ctr"/>
                      <a:r>
                        <a:rPr lang="it-IT" dirty="0" smtClean="0"/>
                        <a:t>Cause più comuni</a:t>
                      </a:r>
                      <a:r>
                        <a:rPr lang="it-IT" baseline="0" dirty="0" smtClean="0"/>
                        <a:t> di inalazione</a:t>
                      </a:r>
                      <a:endParaRPr lang="it-IT" dirty="0"/>
                    </a:p>
                  </a:txBody>
                  <a:tcPr/>
                </a:tc>
                <a:tc>
                  <a:txBody>
                    <a:bodyPr/>
                    <a:lstStyle/>
                    <a:p>
                      <a:pPr algn="ctr"/>
                      <a:r>
                        <a:rPr lang="it-IT" dirty="0" smtClean="0"/>
                        <a:t>Frequenza</a:t>
                      </a:r>
                      <a:r>
                        <a:rPr lang="it-IT" baseline="0" dirty="0" smtClean="0"/>
                        <a:t> di eventi inalatori</a:t>
                      </a:r>
                      <a:endParaRPr lang="it-IT" dirty="0"/>
                    </a:p>
                  </a:txBody>
                  <a:tcPr/>
                </a:tc>
              </a:tr>
              <a:tr h="370840">
                <a:tc>
                  <a:txBody>
                    <a:bodyPr/>
                    <a:lstStyle/>
                    <a:p>
                      <a:pPr algn="ctr"/>
                      <a:r>
                        <a:rPr lang="it-IT" b="1" dirty="0" err="1" smtClean="0"/>
                        <a:t>Pre</a:t>
                      </a:r>
                      <a:r>
                        <a:rPr lang="it-IT" b="1" dirty="0" smtClean="0"/>
                        <a:t> - </a:t>
                      </a:r>
                      <a:r>
                        <a:rPr lang="it-IT" b="1" dirty="0" err="1" smtClean="0"/>
                        <a:t>deglutitoria</a:t>
                      </a:r>
                      <a:endParaRPr lang="it-IT" b="1" dirty="0"/>
                    </a:p>
                  </a:txBody>
                  <a:tcPr/>
                </a:tc>
                <a:tc>
                  <a:txBody>
                    <a:bodyPr/>
                    <a:lstStyle/>
                    <a:p>
                      <a:r>
                        <a:rPr lang="it-IT" sz="1600" dirty="0" smtClean="0"/>
                        <a:t>Incontinenza orale posteriore con</a:t>
                      </a:r>
                      <a:r>
                        <a:rPr lang="it-IT" sz="1600" baseline="0" dirty="0" smtClean="0"/>
                        <a:t> c</a:t>
                      </a:r>
                      <a:r>
                        <a:rPr lang="it-IT" sz="1600" dirty="0" smtClean="0"/>
                        <a:t>aduta </a:t>
                      </a:r>
                      <a:r>
                        <a:rPr lang="it-IT" sz="1600" dirty="0" err="1" smtClean="0"/>
                        <a:t>pre-deglutitoria</a:t>
                      </a:r>
                      <a:r>
                        <a:rPr lang="it-IT" sz="1600" dirty="0" smtClean="0"/>
                        <a:t>. </a:t>
                      </a:r>
                    </a:p>
                    <a:p>
                      <a:r>
                        <a:rPr lang="it-IT" sz="1600" dirty="0" smtClean="0"/>
                        <a:t>Ridotta</a:t>
                      </a:r>
                      <a:r>
                        <a:rPr lang="it-IT" sz="1600" baseline="0" dirty="0" smtClean="0"/>
                        <a:t> sensibilità basi linguale</a:t>
                      </a:r>
                      <a:endParaRPr lang="it-IT" sz="1600" dirty="0"/>
                    </a:p>
                  </a:txBody>
                  <a:tcPr/>
                </a:tc>
                <a:tc>
                  <a:txBody>
                    <a:bodyPr/>
                    <a:lstStyle/>
                    <a:p>
                      <a:pPr algn="ctr"/>
                      <a:r>
                        <a:rPr lang="it-IT" b="1" dirty="0" smtClean="0"/>
                        <a:t>24 - 25%</a:t>
                      </a:r>
                      <a:endParaRPr lang="it-IT" b="1" dirty="0"/>
                    </a:p>
                  </a:txBody>
                  <a:tcPr/>
                </a:tc>
              </a:tr>
              <a:tr h="370840">
                <a:tc>
                  <a:txBody>
                    <a:bodyPr/>
                    <a:lstStyle/>
                    <a:p>
                      <a:pPr algn="ctr"/>
                      <a:r>
                        <a:rPr lang="it-IT" b="1" dirty="0" err="1" smtClean="0"/>
                        <a:t>Intra</a:t>
                      </a:r>
                      <a:r>
                        <a:rPr lang="it-IT" b="1" dirty="0" smtClean="0"/>
                        <a:t> - </a:t>
                      </a:r>
                      <a:r>
                        <a:rPr lang="it-IT" b="1" dirty="0" err="1" smtClean="0"/>
                        <a:t>deglutitoria</a:t>
                      </a:r>
                      <a:endParaRPr lang="it-IT" b="1" dirty="0"/>
                    </a:p>
                  </a:txBody>
                  <a:tcPr/>
                </a:tc>
                <a:tc>
                  <a:txBody>
                    <a:bodyPr/>
                    <a:lstStyle/>
                    <a:p>
                      <a:r>
                        <a:rPr lang="it-IT" sz="1600" dirty="0" smtClean="0"/>
                        <a:t>Ritardata chiusura</a:t>
                      </a:r>
                      <a:r>
                        <a:rPr lang="it-IT" sz="1600" baseline="0" dirty="0" smtClean="0"/>
                        <a:t> della via aerea</a:t>
                      </a:r>
                    </a:p>
                    <a:p>
                      <a:r>
                        <a:rPr lang="it-IT" sz="1600" baseline="0" dirty="0" smtClean="0"/>
                        <a:t>Ridotta elevazione laringea</a:t>
                      </a:r>
                    </a:p>
                    <a:p>
                      <a:r>
                        <a:rPr lang="it-IT" sz="1600" baseline="0" dirty="0" smtClean="0"/>
                        <a:t>Alterata motilità laringea</a:t>
                      </a:r>
                    </a:p>
                    <a:p>
                      <a:r>
                        <a:rPr lang="it-IT" sz="1600" baseline="0" dirty="0" smtClean="0"/>
                        <a:t>Alterata deflessione epiglottica</a:t>
                      </a:r>
                      <a:endParaRPr lang="it-IT" sz="1600" dirty="0"/>
                    </a:p>
                  </a:txBody>
                  <a:tcPr/>
                </a:tc>
                <a:tc>
                  <a:txBody>
                    <a:bodyPr/>
                    <a:lstStyle/>
                    <a:p>
                      <a:pPr algn="ctr"/>
                      <a:r>
                        <a:rPr lang="it-IT" b="1" dirty="0" smtClean="0"/>
                        <a:t>6 - 8%</a:t>
                      </a:r>
                      <a:endParaRPr lang="it-IT" b="1" dirty="0"/>
                    </a:p>
                  </a:txBody>
                  <a:tcPr/>
                </a:tc>
              </a:tr>
              <a:tr h="1207472">
                <a:tc>
                  <a:txBody>
                    <a:bodyPr/>
                    <a:lstStyle/>
                    <a:p>
                      <a:pPr algn="ctr"/>
                      <a:r>
                        <a:rPr lang="it-IT" b="1" dirty="0" smtClean="0"/>
                        <a:t>Post -</a:t>
                      </a:r>
                      <a:r>
                        <a:rPr lang="it-IT" b="1" baseline="0" dirty="0" smtClean="0"/>
                        <a:t> </a:t>
                      </a:r>
                      <a:r>
                        <a:rPr lang="it-IT" b="1" dirty="0" err="1" smtClean="0"/>
                        <a:t>deglutitoria</a:t>
                      </a:r>
                      <a:r>
                        <a:rPr lang="it-IT" b="1" dirty="0" smtClean="0"/>
                        <a:t> </a:t>
                      </a:r>
                      <a:endParaRPr lang="it-IT" b="1" dirty="0"/>
                    </a:p>
                  </a:txBody>
                  <a:tcPr/>
                </a:tc>
                <a:tc>
                  <a:txBody>
                    <a:bodyPr/>
                    <a:lstStyle/>
                    <a:p>
                      <a:r>
                        <a:rPr lang="it-IT" sz="1600" dirty="0" smtClean="0"/>
                        <a:t>Residuo</a:t>
                      </a:r>
                      <a:r>
                        <a:rPr lang="it-IT" sz="1600" baseline="0" dirty="0" smtClean="0"/>
                        <a:t> in corrispondenza delle vallecole, seni piriformi.</a:t>
                      </a:r>
                    </a:p>
                    <a:p>
                      <a:r>
                        <a:rPr lang="it-IT" sz="1600" baseline="0" dirty="0" smtClean="0"/>
                        <a:t>Scarsa apertura del SES</a:t>
                      </a:r>
                    </a:p>
                    <a:p>
                      <a:r>
                        <a:rPr lang="it-IT" sz="1600" baseline="0" dirty="0" smtClean="0"/>
                        <a:t>Rigurgito esofageo</a:t>
                      </a:r>
                      <a:endParaRPr lang="it-IT" sz="1600" dirty="0"/>
                    </a:p>
                  </a:txBody>
                  <a:tcPr/>
                </a:tc>
                <a:tc>
                  <a:txBody>
                    <a:bodyPr/>
                    <a:lstStyle/>
                    <a:p>
                      <a:pPr algn="ctr"/>
                      <a:r>
                        <a:rPr lang="it-IT" b="1" dirty="0" smtClean="0"/>
                        <a:t>67 %</a:t>
                      </a:r>
                      <a:endParaRPr lang="it-IT" b="1" dirty="0"/>
                    </a:p>
                  </a:txBody>
                  <a:tcPr/>
                </a:tc>
              </a:tr>
            </a:tbl>
          </a:graphicData>
        </a:graphic>
      </p:graphicFrame>
      <p:sp>
        <p:nvSpPr>
          <p:cNvPr id="66588" name="CasellaDiTesto 7"/>
          <p:cNvSpPr txBox="1">
            <a:spLocks noChangeArrowheads="1"/>
          </p:cNvSpPr>
          <p:nvPr/>
        </p:nvSpPr>
        <p:spPr bwMode="auto">
          <a:xfrm>
            <a:off x="417513" y="6464300"/>
            <a:ext cx="8331200" cy="277813"/>
          </a:xfrm>
          <a:prstGeom prst="rect">
            <a:avLst/>
          </a:prstGeom>
          <a:noFill/>
          <a:ln w="9525">
            <a:noFill/>
            <a:miter lim="800000"/>
            <a:headEnd/>
            <a:tailEnd/>
          </a:ln>
        </p:spPr>
        <p:txBody>
          <a:bodyPr wrap="none">
            <a:spAutoFit/>
          </a:bodyPr>
          <a:lstStyle/>
          <a:p>
            <a:r>
              <a:rPr lang="it-IT" sz="1200"/>
              <a:t>Smith CH, Longemann JA, et al. Incidence and patient characteristics associated with silent aspiration. Dysphagia (1999)</a:t>
            </a:r>
          </a:p>
        </p:txBody>
      </p:sp>
      <p:sp>
        <p:nvSpPr>
          <p:cNvPr id="9" name="Ovale 8"/>
          <p:cNvSpPr/>
          <p:nvPr/>
        </p:nvSpPr>
        <p:spPr>
          <a:xfrm>
            <a:off x="7235825" y="3933825"/>
            <a:ext cx="1368425" cy="6477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t-IT"/>
          </a:p>
        </p:txBody>
      </p:sp>
      <p:graphicFrame>
        <p:nvGraphicFramePr>
          <p:cNvPr id="66562" name="Object 2"/>
          <p:cNvGraphicFramePr>
            <a:graphicFrameLocks noChangeAspect="1"/>
          </p:cNvGraphicFramePr>
          <p:nvPr/>
        </p:nvGraphicFramePr>
        <p:xfrm>
          <a:off x="7302500" y="180975"/>
          <a:ext cx="1733550" cy="1879600"/>
        </p:xfrm>
        <a:graphic>
          <a:graphicData uri="http://schemas.openxmlformats.org/presentationml/2006/ole">
            <p:oleObj spid="_x0000_s66562" r:id="rId3" imgW="3285714" imgH="3561905" progId="">
              <p:embed/>
            </p:oleObj>
          </a:graphicData>
        </a:graphic>
      </p:graphicFrame>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0833" name="Picture 2"/>
          <p:cNvPicPr>
            <a:picLocks noChangeAspect="1" noChangeArrowheads="1"/>
          </p:cNvPicPr>
          <p:nvPr/>
        </p:nvPicPr>
        <p:blipFill>
          <a:blip r:embed="rId2" cstate="print"/>
          <a:srcRect l="1456" t="1695" r="896"/>
          <a:stretch>
            <a:fillRect/>
          </a:stretch>
        </p:blipFill>
        <p:spPr bwMode="auto">
          <a:xfrm>
            <a:off x="468313" y="1557338"/>
            <a:ext cx="7983537" cy="4248150"/>
          </a:xfrm>
          <a:prstGeom prst="rect">
            <a:avLst/>
          </a:prstGeom>
          <a:noFill/>
          <a:ln w="9525">
            <a:noFill/>
            <a:miter lim="800000"/>
            <a:headEnd/>
            <a:tailEnd/>
          </a:ln>
        </p:spPr>
      </p:pic>
      <p:sp>
        <p:nvSpPr>
          <p:cNvPr id="120834" name="CasellaDiTesto 3"/>
          <p:cNvSpPr txBox="1">
            <a:spLocks noChangeArrowheads="1"/>
          </p:cNvSpPr>
          <p:nvPr/>
        </p:nvSpPr>
        <p:spPr bwMode="auto">
          <a:xfrm>
            <a:off x="422275" y="5975350"/>
            <a:ext cx="8110538" cy="261938"/>
          </a:xfrm>
          <a:prstGeom prst="rect">
            <a:avLst/>
          </a:prstGeom>
          <a:noFill/>
          <a:ln w="9525">
            <a:noFill/>
            <a:miter lim="800000"/>
            <a:headEnd/>
            <a:tailEnd/>
          </a:ln>
        </p:spPr>
        <p:txBody>
          <a:bodyPr wrap="none">
            <a:spAutoFit/>
          </a:bodyPr>
          <a:lstStyle/>
          <a:p>
            <a:r>
              <a:rPr lang="it-IT" sz="1100"/>
              <a:t>C. Rees. Flexible endoscopic evaluation of swallowing with sensoy testing. Curr opin otolaryngol. head and neck surgery (2006)</a:t>
            </a:r>
          </a:p>
        </p:txBody>
      </p:sp>
      <p:sp>
        <p:nvSpPr>
          <p:cNvPr id="5" name="Titolo 1"/>
          <p:cNvSpPr txBox="1">
            <a:spLocks/>
          </p:cNvSpPr>
          <p:nvPr/>
        </p:nvSpPr>
        <p:spPr bwMode="auto">
          <a:xfrm>
            <a:off x="2051050" y="188913"/>
            <a:ext cx="5041900" cy="719137"/>
          </a:xfrm>
          <a:prstGeom prst="rect">
            <a:avLst/>
          </a:prstGeom>
          <a:ln w="9525" cap="flat" cmpd="sng" algn="ctr">
            <a:solidFill>
              <a:schemeClr val="accent2">
                <a:shade val="95000"/>
                <a:satMod val="105000"/>
              </a:schemeClr>
            </a:solidFill>
            <a:prstDash val="solid"/>
            <a:miter lim="800000"/>
            <a:headEnd/>
            <a:tailEnd/>
          </a:ln>
        </p:spPr>
        <p:style>
          <a:lnRef idx="1">
            <a:schemeClr val="accent2"/>
          </a:lnRef>
          <a:fillRef idx="3">
            <a:schemeClr val="accent2"/>
          </a:fillRef>
          <a:effectRef idx="2">
            <a:schemeClr val="accent2"/>
          </a:effectRef>
          <a:fontRef idx="minor">
            <a:schemeClr val="lt1"/>
          </a:fontRef>
        </p:style>
        <p:txBody>
          <a:bodyPr/>
          <a:lstStyle/>
          <a:p>
            <a:pPr marL="342900" indent="-342900" algn="ctr" eaLnBrk="0" hangingPunct="0">
              <a:spcBef>
                <a:spcPct val="20000"/>
              </a:spcBef>
              <a:defRPr/>
            </a:pPr>
            <a:r>
              <a:rPr lang="it-IT" sz="4400" kern="0" dirty="0" smtClean="0"/>
              <a:t>FEEST</a:t>
            </a:r>
            <a:endParaRPr lang="it-IT" sz="4400" kern="0" dirty="0"/>
          </a:p>
        </p:txBody>
      </p:sp>
      <p:sp>
        <p:nvSpPr>
          <p:cNvPr id="120836" name="CasellaDiTesto 5"/>
          <p:cNvSpPr txBox="1">
            <a:spLocks noChangeArrowheads="1"/>
          </p:cNvSpPr>
          <p:nvPr/>
        </p:nvSpPr>
        <p:spPr bwMode="auto">
          <a:xfrm>
            <a:off x="2124075" y="1116013"/>
            <a:ext cx="5108575" cy="368300"/>
          </a:xfrm>
          <a:prstGeom prst="rect">
            <a:avLst/>
          </a:prstGeom>
          <a:noFill/>
          <a:ln w="9525">
            <a:noFill/>
            <a:miter lim="800000"/>
            <a:headEnd/>
            <a:tailEnd/>
          </a:ln>
        </p:spPr>
        <p:txBody>
          <a:bodyPr wrap="none">
            <a:spAutoFit/>
          </a:bodyPr>
          <a:lstStyle/>
          <a:p>
            <a:r>
              <a:rPr lang="it-IT" b="1"/>
              <a:t>Importanza della valutazione della sensibilità</a:t>
            </a:r>
          </a:p>
        </p:txBody>
      </p:sp>
      <p:sp>
        <p:nvSpPr>
          <p:cNvPr id="7" name="Ovale 6"/>
          <p:cNvSpPr/>
          <p:nvPr/>
        </p:nvSpPr>
        <p:spPr>
          <a:xfrm>
            <a:off x="4572000" y="2276475"/>
            <a:ext cx="1512888" cy="1008063"/>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t-IT"/>
          </a:p>
        </p:txBody>
      </p:sp>
      <p:sp>
        <p:nvSpPr>
          <p:cNvPr id="8" name="Ovale 7"/>
          <p:cNvSpPr/>
          <p:nvPr/>
        </p:nvSpPr>
        <p:spPr>
          <a:xfrm>
            <a:off x="5364163" y="3141663"/>
            <a:ext cx="1511300" cy="1008062"/>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t-IT"/>
          </a:p>
        </p:txBody>
      </p:sp>
      <p:sp>
        <p:nvSpPr>
          <p:cNvPr id="9" name="Ovale 8"/>
          <p:cNvSpPr/>
          <p:nvPr/>
        </p:nvSpPr>
        <p:spPr>
          <a:xfrm>
            <a:off x="1187450" y="2349500"/>
            <a:ext cx="1512888" cy="1008063"/>
          </a:xfrm>
          <a:prstGeom prst="ellipse">
            <a:avLst/>
          </a:prstGeom>
          <a:noFill/>
          <a:l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t-IT"/>
          </a:p>
        </p:txBody>
      </p:sp>
      <p:sp>
        <p:nvSpPr>
          <p:cNvPr id="10" name="Ovale 9"/>
          <p:cNvSpPr/>
          <p:nvPr/>
        </p:nvSpPr>
        <p:spPr>
          <a:xfrm>
            <a:off x="2051050" y="3141663"/>
            <a:ext cx="1512888" cy="1008062"/>
          </a:xfrm>
          <a:prstGeom prst="ellipse">
            <a:avLst/>
          </a:prstGeom>
          <a:noFill/>
          <a:l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t-IT"/>
          </a:p>
        </p:txBody>
      </p:sp>
      <p:sp>
        <p:nvSpPr>
          <p:cNvPr id="27" name="Ovale 26"/>
          <p:cNvSpPr/>
          <p:nvPr/>
        </p:nvSpPr>
        <p:spPr>
          <a:xfrm>
            <a:off x="6948488" y="4941888"/>
            <a:ext cx="1511300" cy="1008062"/>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t-IT"/>
          </a:p>
        </p:txBody>
      </p:sp>
      <p:sp>
        <p:nvSpPr>
          <p:cNvPr id="28" name="Ovale 27"/>
          <p:cNvSpPr/>
          <p:nvPr/>
        </p:nvSpPr>
        <p:spPr>
          <a:xfrm>
            <a:off x="3708400" y="4951413"/>
            <a:ext cx="1511300" cy="1008062"/>
          </a:xfrm>
          <a:prstGeom prst="ellipse">
            <a:avLst/>
          </a:prstGeom>
          <a:noFill/>
          <a:l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t-IT"/>
          </a:p>
        </p:txBody>
      </p:sp>
      <p:pic>
        <p:nvPicPr>
          <p:cNvPr id="68611" name="Picture 3"/>
          <p:cNvPicPr>
            <a:picLocks noChangeAspect="1" noChangeArrowheads="1"/>
          </p:cNvPicPr>
          <p:nvPr/>
        </p:nvPicPr>
        <p:blipFill>
          <a:blip r:embed="rId3" cstate="print"/>
          <a:srcRect t="1512"/>
          <a:stretch>
            <a:fillRect/>
          </a:stretch>
        </p:blipFill>
        <p:spPr bwMode="auto">
          <a:xfrm>
            <a:off x="468313" y="1628775"/>
            <a:ext cx="7991475" cy="4330700"/>
          </a:xfrm>
          <a:prstGeom prst="rect">
            <a:avLst/>
          </a:prstGeom>
          <a:noFill/>
          <a:ln w="9525">
            <a:noFill/>
            <a:miter lim="800000"/>
            <a:headEnd/>
            <a:tailEnd/>
          </a:ln>
        </p:spPr>
      </p:pic>
      <p:sp>
        <p:nvSpPr>
          <p:cNvPr id="17" name="Ovale 16"/>
          <p:cNvSpPr/>
          <p:nvPr/>
        </p:nvSpPr>
        <p:spPr>
          <a:xfrm>
            <a:off x="4572000" y="2349500"/>
            <a:ext cx="1512888" cy="1008063"/>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t-IT"/>
          </a:p>
        </p:txBody>
      </p:sp>
      <p:sp>
        <p:nvSpPr>
          <p:cNvPr id="18" name="Ovale 17"/>
          <p:cNvSpPr/>
          <p:nvPr/>
        </p:nvSpPr>
        <p:spPr>
          <a:xfrm>
            <a:off x="5364163" y="3213100"/>
            <a:ext cx="1511300" cy="1008063"/>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t-IT"/>
          </a:p>
        </p:txBody>
      </p:sp>
      <p:sp>
        <p:nvSpPr>
          <p:cNvPr id="21" name="Ovale 20"/>
          <p:cNvSpPr/>
          <p:nvPr/>
        </p:nvSpPr>
        <p:spPr>
          <a:xfrm>
            <a:off x="6948488" y="5013325"/>
            <a:ext cx="1511300" cy="1008063"/>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t-IT"/>
          </a:p>
        </p:txBody>
      </p:sp>
      <p:sp>
        <p:nvSpPr>
          <p:cNvPr id="23" name="Ovale 22"/>
          <p:cNvSpPr/>
          <p:nvPr/>
        </p:nvSpPr>
        <p:spPr>
          <a:xfrm>
            <a:off x="1331913" y="2349500"/>
            <a:ext cx="1511300" cy="1008063"/>
          </a:xfrm>
          <a:prstGeom prst="ellipse">
            <a:avLst/>
          </a:prstGeom>
          <a:noFill/>
          <a:l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t-IT"/>
          </a:p>
        </p:txBody>
      </p:sp>
      <p:sp>
        <p:nvSpPr>
          <p:cNvPr id="24" name="Ovale 23"/>
          <p:cNvSpPr/>
          <p:nvPr/>
        </p:nvSpPr>
        <p:spPr>
          <a:xfrm>
            <a:off x="2124075" y="3222625"/>
            <a:ext cx="1511300" cy="1008063"/>
          </a:xfrm>
          <a:prstGeom prst="ellipse">
            <a:avLst/>
          </a:prstGeom>
          <a:noFill/>
          <a:l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t-IT"/>
          </a:p>
        </p:txBody>
      </p:sp>
      <p:sp>
        <p:nvSpPr>
          <p:cNvPr id="26" name="Ovale 25"/>
          <p:cNvSpPr/>
          <p:nvPr/>
        </p:nvSpPr>
        <p:spPr>
          <a:xfrm>
            <a:off x="3708400" y="5013325"/>
            <a:ext cx="1511300" cy="1008063"/>
          </a:xfrm>
          <a:prstGeom prst="ellipse">
            <a:avLst/>
          </a:prstGeom>
          <a:noFill/>
          <a:l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t-IT"/>
          </a:p>
        </p:txBody>
      </p:sp>
      <p:sp>
        <p:nvSpPr>
          <p:cNvPr id="29" name="CasellaDiTesto 28"/>
          <p:cNvSpPr txBox="1">
            <a:spLocks noChangeArrowheads="1"/>
          </p:cNvSpPr>
          <p:nvPr/>
        </p:nvSpPr>
        <p:spPr bwMode="auto">
          <a:xfrm>
            <a:off x="4067175" y="6308725"/>
            <a:ext cx="774700" cy="369888"/>
          </a:xfrm>
          <a:prstGeom prst="rect">
            <a:avLst/>
          </a:prstGeom>
          <a:noFill/>
          <a:ln w="9525">
            <a:noFill/>
            <a:miter lim="800000"/>
            <a:headEnd/>
            <a:tailEnd/>
          </a:ln>
        </p:spPr>
        <p:txBody>
          <a:bodyPr wrap="none">
            <a:spAutoFit/>
          </a:bodyPr>
          <a:lstStyle/>
          <a:p>
            <a:r>
              <a:rPr lang="it-IT"/>
              <a:t>liquidi</a:t>
            </a:r>
          </a:p>
        </p:txBody>
      </p:sp>
      <p:sp>
        <p:nvSpPr>
          <p:cNvPr id="30" name="CasellaDiTesto 29"/>
          <p:cNvSpPr txBox="1">
            <a:spLocks noChangeArrowheads="1"/>
          </p:cNvSpPr>
          <p:nvPr/>
        </p:nvSpPr>
        <p:spPr bwMode="auto">
          <a:xfrm>
            <a:off x="4067175" y="6308725"/>
            <a:ext cx="711200" cy="369888"/>
          </a:xfrm>
          <a:prstGeom prst="rect">
            <a:avLst/>
          </a:prstGeom>
          <a:noFill/>
          <a:ln w="9525">
            <a:noFill/>
            <a:miter lim="800000"/>
            <a:headEnd/>
            <a:tailEnd/>
          </a:ln>
        </p:spPr>
        <p:txBody>
          <a:bodyPr wrap="none">
            <a:spAutoFit/>
          </a:bodyPr>
          <a:lstStyle/>
          <a:p>
            <a:r>
              <a:rPr lang="it-IT"/>
              <a:t>solidi</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xit" presetSubtype="16" fill="hold" grpId="0" nodeType="clickEffect">
                                  <p:stCondLst>
                                    <p:cond delay="0"/>
                                  </p:stCondLst>
                                  <p:childTnLst>
                                    <p:animEffect transition="out" filter="box(in)">
                                      <p:cBhvr>
                                        <p:cTn id="6" dur="500"/>
                                        <p:tgtEl>
                                          <p:spTgt spid="29"/>
                                        </p:tgtEl>
                                      </p:cBhvr>
                                    </p:animEffect>
                                    <p:set>
                                      <p:cBhvr>
                                        <p:cTn id="7" dur="1" fill="hold">
                                          <p:stCondLst>
                                            <p:cond delay="499"/>
                                          </p:stCondLst>
                                        </p:cTn>
                                        <p:tgtEl>
                                          <p:spTgt spid="29"/>
                                        </p:tgtEl>
                                        <p:attrNameLst>
                                          <p:attrName>style.visibility</p:attrName>
                                        </p:attrNameLst>
                                      </p:cBhvr>
                                      <p:to>
                                        <p:strVal val="hidden"/>
                                      </p:to>
                                    </p:set>
                                  </p:childTnLst>
                                </p:cTn>
                              </p:par>
                              <p:par>
                                <p:cTn id="8" presetID="9" presetClass="entr" presetSubtype="0" fill="hold" grpId="0" nodeType="withEffect">
                                  <p:stCondLst>
                                    <p:cond delay="0"/>
                                  </p:stCondLst>
                                  <p:childTnLst>
                                    <p:set>
                                      <p:cBhvr>
                                        <p:cTn id="9" dur="1" fill="hold">
                                          <p:stCondLst>
                                            <p:cond delay="0"/>
                                          </p:stCondLst>
                                        </p:cTn>
                                        <p:tgtEl>
                                          <p:spTgt spid="30"/>
                                        </p:tgtEl>
                                        <p:attrNameLst>
                                          <p:attrName>style.visibility</p:attrName>
                                        </p:attrNameLst>
                                      </p:cBhvr>
                                      <p:to>
                                        <p:strVal val="visible"/>
                                      </p:to>
                                    </p:set>
                                    <p:animEffect transition="in" filter="dissolve">
                                      <p:cBhvr>
                                        <p:cTn id="10" dur="500"/>
                                        <p:tgtEl>
                                          <p:spTgt spid="30"/>
                                        </p:tgtEl>
                                      </p:cBhvr>
                                    </p:animEffect>
                                  </p:childTnLst>
                                </p:cTn>
                              </p:par>
                              <p:par>
                                <p:cTn id="11" presetID="9" presetClass="entr" presetSubtype="0" fill="hold" nodeType="withEffect">
                                  <p:stCondLst>
                                    <p:cond delay="0"/>
                                  </p:stCondLst>
                                  <p:childTnLst>
                                    <p:set>
                                      <p:cBhvr>
                                        <p:cTn id="12" dur="1" fill="hold">
                                          <p:stCondLst>
                                            <p:cond delay="0"/>
                                          </p:stCondLst>
                                        </p:cTn>
                                        <p:tgtEl>
                                          <p:spTgt spid="68611"/>
                                        </p:tgtEl>
                                        <p:attrNameLst>
                                          <p:attrName>style.visibility</p:attrName>
                                        </p:attrNameLst>
                                      </p:cBhvr>
                                      <p:to>
                                        <p:strVal val="visible"/>
                                      </p:to>
                                    </p:set>
                                    <p:animEffect transition="in" filter="dissolve">
                                      <p:cBhvr>
                                        <p:cTn id="13" dur="500"/>
                                        <p:tgtEl>
                                          <p:spTgt spid="68611"/>
                                        </p:tgtEl>
                                      </p:cBhvr>
                                    </p:animEffect>
                                  </p:childTnLst>
                                </p:cTn>
                              </p:par>
                              <p:par>
                                <p:cTn id="14" presetID="9" presetClass="entr" presetSubtype="0" fill="hold" grpId="0" nodeType="withEffect">
                                  <p:stCondLst>
                                    <p:cond delay="0"/>
                                  </p:stCondLst>
                                  <p:childTnLst>
                                    <p:set>
                                      <p:cBhvr>
                                        <p:cTn id="15" dur="1" fill="hold">
                                          <p:stCondLst>
                                            <p:cond delay="0"/>
                                          </p:stCondLst>
                                        </p:cTn>
                                        <p:tgtEl>
                                          <p:spTgt spid="23"/>
                                        </p:tgtEl>
                                        <p:attrNameLst>
                                          <p:attrName>style.visibility</p:attrName>
                                        </p:attrNameLst>
                                      </p:cBhvr>
                                      <p:to>
                                        <p:strVal val="visible"/>
                                      </p:to>
                                    </p:set>
                                    <p:animEffect transition="in" filter="dissolve">
                                      <p:cBhvr>
                                        <p:cTn id="16" dur="500"/>
                                        <p:tgtEl>
                                          <p:spTgt spid="23"/>
                                        </p:tgtEl>
                                      </p:cBhvr>
                                    </p:animEffect>
                                  </p:childTnLst>
                                </p:cTn>
                              </p:par>
                              <p:par>
                                <p:cTn id="17" presetID="9" presetClass="entr" presetSubtype="0" fill="hold" grpId="0" nodeType="withEffect">
                                  <p:stCondLst>
                                    <p:cond delay="0"/>
                                  </p:stCondLst>
                                  <p:childTnLst>
                                    <p:set>
                                      <p:cBhvr>
                                        <p:cTn id="18" dur="1" fill="hold">
                                          <p:stCondLst>
                                            <p:cond delay="0"/>
                                          </p:stCondLst>
                                        </p:cTn>
                                        <p:tgtEl>
                                          <p:spTgt spid="24"/>
                                        </p:tgtEl>
                                        <p:attrNameLst>
                                          <p:attrName>style.visibility</p:attrName>
                                        </p:attrNameLst>
                                      </p:cBhvr>
                                      <p:to>
                                        <p:strVal val="visible"/>
                                      </p:to>
                                    </p:set>
                                    <p:animEffect transition="in" filter="dissolve">
                                      <p:cBhvr>
                                        <p:cTn id="19" dur="500"/>
                                        <p:tgtEl>
                                          <p:spTgt spid="24"/>
                                        </p:tgtEl>
                                      </p:cBhvr>
                                    </p:animEffect>
                                  </p:childTnLst>
                                </p:cTn>
                              </p:par>
                              <p:par>
                                <p:cTn id="20" presetID="9" presetClass="entr" presetSubtype="0" fill="hold" grpId="0" nodeType="withEffect">
                                  <p:stCondLst>
                                    <p:cond delay="0"/>
                                  </p:stCondLst>
                                  <p:childTnLst>
                                    <p:set>
                                      <p:cBhvr>
                                        <p:cTn id="21" dur="1" fill="hold">
                                          <p:stCondLst>
                                            <p:cond delay="0"/>
                                          </p:stCondLst>
                                        </p:cTn>
                                        <p:tgtEl>
                                          <p:spTgt spid="26"/>
                                        </p:tgtEl>
                                        <p:attrNameLst>
                                          <p:attrName>style.visibility</p:attrName>
                                        </p:attrNameLst>
                                      </p:cBhvr>
                                      <p:to>
                                        <p:strVal val="visible"/>
                                      </p:to>
                                    </p:set>
                                    <p:animEffect transition="in" filter="dissolve">
                                      <p:cBhvr>
                                        <p:cTn id="22" dur="500"/>
                                        <p:tgtEl>
                                          <p:spTgt spid="26"/>
                                        </p:tgtEl>
                                      </p:cBhvr>
                                    </p:animEffect>
                                  </p:childTnLst>
                                </p:cTn>
                              </p:par>
                              <p:par>
                                <p:cTn id="23" presetID="9" presetClass="entr" presetSubtype="0" fill="hold" grpId="0" nodeType="with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dissolve">
                                      <p:cBhvr>
                                        <p:cTn id="25" dur="500"/>
                                        <p:tgtEl>
                                          <p:spTgt spid="17"/>
                                        </p:tgtEl>
                                      </p:cBhvr>
                                    </p:animEffect>
                                  </p:childTnLst>
                                </p:cTn>
                              </p:par>
                              <p:par>
                                <p:cTn id="26" presetID="9" presetClass="entr" presetSubtype="0" fill="hold" grpId="0" nodeType="withEffect">
                                  <p:stCondLst>
                                    <p:cond delay="0"/>
                                  </p:stCondLst>
                                  <p:childTnLst>
                                    <p:set>
                                      <p:cBhvr>
                                        <p:cTn id="27" dur="1" fill="hold">
                                          <p:stCondLst>
                                            <p:cond delay="0"/>
                                          </p:stCondLst>
                                        </p:cTn>
                                        <p:tgtEl>
                                          <p:spTgt spid="18"/>
                                        </p:tgtEl>
                                        <p:attrNameLst>
                                          <p:attrName>style.visibility</p:attrName>
                                        </p:attrNameLst>
                                      </p:cBhvr>
                                      <p:to>
                                        <p:strVal val="visible"/>
                                      </p:to>
                                    </p:set>
                                    <p:animEffect transition="in" filter="dissolve">
                                      <p:cBhvr>
                                        <p:cTn id="28" dur="500"/>
                                        <p:tgtEl>
                                          <p:spTgt spid="18"/>
                                        </p:tgtEl>
                                      </p:cBhvr>
                                    </p:animEffect>
                                  </p:childTnLst>
                                </p:cTn>
                              </p:par>
                              <p:par>
                                <p:cTn id="29" presetID="9" presetClass="entr" presetSubtype="0" fill="hold" nodeType="withEffect">
                                  <p:stCondLst>
                                    <p:cond delay="0"/>
                                  </p:stCondLst>
                                  <p:childTnLst>
                                    <p:set>
                                      <p:cBhvr>
                                        <p:cTn id="30" dur="1" fill="hold">
                                          <p:stCondLst>
                                            <p:cond delay="0"/>
                                          </p:stCondLst>
                                        </p:cTn>
                                        <p:tgtEl>
                                          <p:spTgt spid="68611"/>
                                        </p:tgtEl>
                                        <p:attrNameLst>
                                          <p:attrName>style.visibility</p:attrName>
                                        </p:attrNameLst>
                                      </p:cBhvr>
                                      <p:to>
                                        <p:strVal val="visible"/>
                                      </p:to>
                                    </p:set>
                                    <p:animEffect transition="in" filter="dissolve">
                                      <p:cBhvr>
                                        <p:cTn id="31" dur="500"/>
                                        <p:tgtEl>
                                          <p:spTgt spid="68611"/>
                                        </p:tgtEl>
                                      </p:cBhvr>
                                    </p:animEffect>
                                  </p:childTnLst>
                                </p:cTn>
                              </p:par>
                              <p:par>
                                <p:cTn id="32" presetID="9" presetClass="entr" presetSubtype="0" fill="hold" grpId="0" nodeType="withEffect">
                                  <p:stCondLst>
                                    <p:cond delay="0"/>
                                  </p:stCondLst>
                                  <p:childTnLst>
                                    <p:set>
                                      <p:cBhvr>
                                        <p:cTn id="33" dur="1" fill="hold">
                                          <p:stCondLst>
                                            <p:cond delay="0"/>
                                          </p:stCondLst>
                                        </p:cTn>
                                        <p:tgtEl>
                                          <p:spTgt spid="21"/>
                                        </p:tgtEl>
                                        <p:attrNameLst>
                                          <p:attrName>style.visibility</p:attrName>
                                        </p:attrNameLst>
                                      </p:cBhvr>
                                      <p:to>
                                        <p:strVal val="visible"/>
                                      </p:to>
                                    </p:set>
                                    <p:animEffect transition="in" filter="dissolve">
                                      <p:cBhvr>
                                        <p:cTn id="34"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21" grpId="0" animBg="1"/>
      <p:bldP spid="23" grpId="0" animBg="1"/>
      <p:bldP spid="24" grpId="0" animBg="1"/>
      <p:bldP spid="26" grpId="0" animBg="1"/>
      <p:bldP spid="29" grpId="0"/>
      <p:bldP spid="3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FEESST.wmv">
            <a:hlinkClick r:id="" action="ppaction://media"/>
          </p:cNvPr>
          <p:cNvPicPr>
            <a:picLocks noRot="1" noChangeAspect="1"/>
          </p:cNvPicPr>
          <p:nvPr>
            <a:videoFile r:link="rId1"/>
          </p:nvPr>
        </p:nvPicPr>
        <p:blipFill>
          <a:blip r:embed="rId3" cstate="print"/>
          <a:srcRect/>
          <a:stretch>
            <a:fillRect/>
          </a:stretch>
        </p:blipFill>
        <p:spPr bwMode="auto">
          <a:xfrm>
            <a:off x="1628775" y="1052513"/>
            <a:ext cx="5895975" cy="4275137"/>
          </a:xfrm>
          <a:prstGeom prst="rect">
            <a:avLst/>
          </a:prstGeom>
          <a:noFill/>
          <a:ln w="9525">
            <a:solidFill>
              <a:srgbClr val="0070C0"/>
            </a:solidFill>
            <a:miter lim="800000"/>
            <a:headEnd/>
            <a:tailEnd/>
          </a:ln>
        </p:spPr>
      </p:pic>
      <p:sp>
        <p:nvSpPr>
          <p:cNvPr id="3" name="Titolo 1"/>
          <p:cNvSpPr>
            <a:spLocks noGrp="1"/>
          </p:cNvSpPr>
          <p:nvPr>
            <p:ph type="title"/>
          </p:nvPr>
        </p:nvSpPr>
        <p:spPr>
          <a:xfrm>
            <a:off x="1763713" y="201613"/>
            <a:ext cx="5688012" cy="706437"/>
          </a:xfrm>
        </p:spPr>
        <p:style>
          <a:lnRef idx="1">
            <a:schemeClr val="accent2"/>
          </a:lnRef>
          <a:fillRef idx="3">
            <a:schemeClr val="accent2"/>
          </a:fillRef>
          <a:effectRef idx="2">
            <a:schemeClr val="accent2"/>
          </a:effectRef>
          <a:fontRef idx="minor">
            <a:schemeClr val="lt1"/>
          </a:fontRef>
        </p:style>
        <p:txBody>
          <a:bodyPr/>
          <a:lstStyle/>
          <a:p>
            <a:pPr>
              <a:defRPr/>
            </a:pPr>
            <a:r>
              <a:rPr lang="it-IT" dirty="0" smtClean="0"/>
              <a:t>FEESST</a:t>
            </a:r>
          </a:p>
        </p:txBody>
      </p:sp>
      <p:sp>
        <p:nvSpPr>
          <p:cNvPr id="109571" name="CasellaDiTesto 4"/>
          <p:cNvSpPr txBox="1">
            <a:spLocks noChangeArrowheads="1"/>
          </p:cNvSpPr>
          <p:nvPr/>
        </p:nvSpPr>
        <p:spPr bwMode="auto">
          <a:xfrm>
            <a:off x="1187450" y="5446713"/>
            <a:ext cx="6802438" cy="646112"/>
          </a:xfrm>
          <a:prstGeom prst="rect">
            <a:avLst/>
          </a:prstGeom>
          <a:noFill/>
          <a:ln w="9525">
            <a:noFill/>
            <a:miter lim="800000"/>
            <a:headEnd/>
            <a:tailEnd/>
          </a:ln>
        </p:spPr>
        <p:txBody>
          <a:bodyPr wrap="none">
            <a:spAutoFit/>
          </a:bodyPr>
          <a:lstStyle/>
          <a:p>
            <a:pPr algn="ctr"/>
            <a:r>
              <a:rPr lang="it-IT" b="1"/>
              <a:t>Possibilità di dosare la pressione di aria usata come stimolo</a:t>
            </a:r>
          </a:p>
          <a:p>
            <a:pPr algn="ctr"/>
            <a:r>
              <a:rPr lang="it-IT" b="1"/>
              <a:t>quindi quantificazione della sensibilità</a:t>
            </a:r>
          </a:p>
        </p:txBody>
      </p:sp>
      <p:sp>
        <p:nvSpPr>
          <p:cNvPr id="109572" name="CasellaDiTesto 5"/>
          <p:cNvSpPr txBox="1">
            <a:spLocks noChangeArrowheads="1"/>
          </p:cNvSpPr>
          <p:nvPr/>
        </p:nvSpPr>
        <p:spPr bwMode="auto">
          <a:xfrm>
            <a:off x="842963" y="6092825"/>
            <a:ext cx="7539037" cy="339725"/>
          </a:xfrm>
          <a:prstGeom prst="rect">
            <a:avLst/>
          </a:prstGeom>
          <a:noFill/>
          <a:ln w="9525">
            <a:noFill/>
            <a:miter lim="800000"/>
            <a:headEnd/>
            <a:tailEnd/>
          </a:ln>
        </p:spPr>
        <p:txBody>
          <a:bodyPr wrap="none">
            <a:spAutoFit/>
          </a:bodyPr>
          <a:lstStyle/>
          <a:p>
            <a:r>
              <a:rPr lang="it-IT" sz="1600"/>
              <a:t>(Normale &lt; 4mm Hg – deficit moderato 4 – 6 mm Hg – deficit severo &gt; 6 mm Hg)</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65247"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CasellaDiTesto 4"/>
          <p:cNvSpPr txBox="1">
            <a:spLocks noChangeArrowheads="1"/>
          </p:cNvSpPr>
          <p:nvPr/>
        </p:nvSpPr>
        <p:spPr bwMode="auto">
          <a:xfrm>
            <a:off x="539750" y="1198563"/>
            <a:ext cx="7956550" cy="862012"/>
          </a:xfrm>
          <a:prstGeom prst="rect">
            <a:avLst/>
          </a:prstGeom>
          <a:noFill/>
          <a:ln w="9525">
            <a:noFill/>
            <a:miter lim="800000"/>
            <a:headEnd/>
            <a:tailEnd/>
          </a:ln>
        </p:spPr>
        <p:txBody>
          <a:bodyPr wrap="none">
            <a:spAutoFit/>
          </a:bodyPr>
          <a:lstStyle/>
          <a:p>
            <a:r>
              <a:rPr lang="it-IT" i="1"/>
              <a:t>La causa più frequente di  aspirazione è lo “spillage” (caduta pre-deglutitoria</a:t>
            </a:r>
          </a:p>
          <a:p>
            <a:r>
              <a:rPr lang="it-IT" i="1"/>
              <a:t>del bolo con ritardo nell’inizio della fase faringea)</a:t>
            </a:r>
          </a:p>
          <a:p>
            <a:r>
              <a:rPr lang="it-IT" sz="1200"/>
              <a:t>Lundy et al.  Aspiration: Causes and implications. Otolaryngology head and neck surgery.1999 </a:t>
            </a:r>
          </a:p>
        </p:txBody>
      </p:sp>
      <p:graphicFrame>
        <p:nvGraphicFramePr>
          <p:cNvPr id="8" name="Tabella 7"/>
          <p:cNvGraphicFramePr>
            <a:graphicFrameLocks noGrp="1"/>
          </p:cNvGraphicFramePr>
          <p:nvPr/>
        </p:nvGraphicFramePr>
        <p:xfrm>
          <a:off x="900113" y="3440113"/>
          <a:ext cx="7200801" cy="2560320"/>
        </p:xfrm>
        <a:graphic>
          <a:graphicData uri="http://schemas.openxmlformats.org/drawingml/2006/table">
            <a:tbl>
              <a:tblPr firstRow="1" bandRow="1">
                <a:tableStyleId>{21E4AEA4-8DFA-4A89-87EB-49C32662AFE0}</a:tableStyleId>
              </a:tblPr>
              <a:tblGrid>
                <a:gridCol w="2400267"/>
                <a:gridCol w="4800534"/>
              </a:tblGrid>
              <a:tr h="370840">
                <a:tc>
                  <a:txBody>
                    <a:bodyPr/>
                    <a:lstStyle/>
                    <a:p>
                      <a:r>
                        <a:rPr lang="it-IT" dirty="0" smtClean="0"/>
                        <a:t>Rischio</a:t>
                      </a:r>
                      <a:r>
                        <a:rPr lang="it-IT" baseline="0" dirty="0" smtClean="0"/>
                        <a:t> di aspirazione</a:t>
                      </a:r>
                      <a:endParaRPr lang="it-IT" dirty="0"/>
                    </a:p>
                  </a:txBody>
                  <a:tcPr/>
                </a:tc>
                <a:tc>
                  <a:txBody>
                    <a:bodyPr/>
                    <a:lstStyle/>
                    <a:p>
                      <a:r>
                        <a:rPr lang="it-IT" dirty="0" smtClean="0"/>
                        <a:t>Sede “trigger” del</a:t>
                      </a:r>
                      <a:r>
                        <a:rPr lang="it-IT" baseline="0" dirty="0" smtClean="0"/>
                        <a:t> riflesso deglutitorio </a:t>
                      </a:r>
                      <a:r>
                        <a:rPr lang="it-IT" dirty="0" smtClean="0"/>
                        <a:t>da</a:t>
                      </a:r>
                      <a:r>
                        <a:rPr lang="it-IT" baseline="0" dirty="0" smtClean="0"/>
                        <a:t> parte del</a:t>
                      </a:r>
                      <a:r>
                        <a:rPr lang="it-IT" dirty="0" smtClean="0"/>
                        <a:t> bolo </a:t>
                      </a:r>
                      <a:endParaRPr lang="it-IT" dirty="0"/>
                    </a:p>
                  </a:txBody>
                  <a:tcPr/>
                </a:tc>
              </a:tr>
              <a:tr h="370840">
                <a:tc>
                  <a:txBody>
                    <a:bodyPr/>
                    <a:lstStyle/>
                    <a:p>
                      <a:r>
                        <a:rPr lang="it-IT" dirty="0" smtClean="0"/>
                        <a:t>Lieve</a:t>
                      </a:r>
                      <a:endParaRPr lang="it-IT" dirty="0"/>
                    </a:p>
                  </a:txBody>
                  <a:tcPr/>
                </a:tc>
                <a:tc>
                  <a:txBody>
                    <a:bodyPr/>
                    <a:lstStyle/>
                    <a:p>
                      <a:r>
                        <a:rPr lang="it-IT" dirty="0" smtClean="0"/>
                        <a:t>Testa</a:t>
                      </a:r>
                      <a:r>
                        <a:rPr lang="it-IT" baseline="0" dirty="0" smtClean="0"/>
                        <a:t> del bolo superiore al livello del ramo della mandibola</a:t>
                      </a:r>
                      <a:endParaRPr lang="it-IT" dirty="0"/>
                    </a:p>
                  </a:txBody>
                  <a:tcPr/>
                </a:tc>
              </a:tr>
              <a:tr h="370840">
                <a:tc>
                  <a:txBody>
                    <a:bodyPr/>
                    <a:lstStyle/>
                    <a:p>
                      <a:r>
                        <a:rPr lang="it-IT" dirty="0" smtClean="0"/>
                        <a:t>Moderato</a:t>
                      </a:r>
                      <a:endParaRPr lang="it-IT" dirty="0"/>
                    </a:p>
                  </a:txBody>
                  <a:tcPr/>
                </a:tc>
                <a:tc>
                  <a:txBody>
                    <a:bodyPr/>
                    <a:lstStyle/>
                    <a:p>
                      <a:r>
                        <a:rPr lang="it-IT" dirty="0" smtClean="0"/>
                        <a:t>Testa</a:t>
                      </a:r>
                      <a:r>
                        <a:rPr lang="it-IT" baseline="0" dirty="0" smtClean="0"/>
                        <a:t> del bolo tra il ramo della mandibola e la vallecola</a:t>
                      </a:r>
                      <a:endParaRPr lang="it-IT" dirty="0"/>
                    </a:p>
                  </a:txBody>
                  <a:tcPr/>
                </a:tc>
              </a:tr>
              <a:tr h="370840">
                <a:tc>
                  <a:txBody>
                    <a:bodyPr/>
                    <a:lstStyle/>
                    <a:p>
                      <a:r>
                        <a:rPr lang="it-IT" dirty="0" smtClean="0"/>
                        <a:t>Severo</a:t>
                      </a:r>
                      <a:endParaRPr lang="it-IT" dirty="0"/>
                    </a:p>
                  </a:txBody>
                  <a:tcPr/>
                </a:tc>
                <a:tc>
                  <a:txBody>
                    <a:bodyPr/>
                    <a:lstStyle/>
                    <a:p>
                      <a:r>
                        <a:rPr lang="it-IT" dirty="0" smtClean="0"/>
                        <a:t>Testa del bolo inferiore</a:t>
                      </a:r>
                      <a:r>
                        <a:rPr lang="it-IT" baseline="0" dirty="0" smtClean="0"/>
                        <a:t> al livello della vallecola</a:t>
                      </a:r>
                      <a:endParaRPr lang="it-IT" dirty="0"/>
                    </a:p>
                  </a:txBody>
                  <a:tcPr/>
                </a:tc>
              </a:tr>
            </a:tbl>
          </a:graphicData>
        </a:graphic>
      </p:graphicFrame>
      <p:sp>
        <p:nvSpPr>
          <p:cNvPr id="121876" name="CasellaDiTesto 9"/>
          <p:cNvSpPr txBox="1">
            <a:spLocks noChangeArrowheads="1"/>
          </p:cNvSpPr>
          <p:nvPr/>
        </p:nvSpPr>
        <p:spPr bwMode="auto">
          <a:xfrm>
            <a:off x="866775" y="6103938"/>
            <a:ext cx="6946900" cy="277812"/>
          </a:xfrm>
          <a:prstGeom prst="rect">
            <a:avLst/>
          </a:prstGeom>
          <a:noFill/>
          <a:ln w="9525">
            <a:noFill/>
            <a:miter lim="800000"/>
            <a:headEnd/>
            <a:tailEnd/>
          </a:ln>
        </p:spPr>
        <p:txBody>
          <a:bodyPr wrap="none">
            <a:spAutoFit/>
          </a:bodyPr>
          <a:lstStyle/>
          <a:p>
            <a:r>
              <a:rPr lang="it-IT" sz="1200"/>
              <a:t>SK Daniels and AL Foundas Swallowing physiology  of  sequential straw drinking . Dysphagia. 2001</a:t>
            </a:r>
          </a:p>
        </p:txBody>
      </p:sp>
      <p:sp>
        <p:nvSpPr>
          <p:cNvPr id="7" name="Ovale 6"/>
          <p:cNvSpPr/>
          <p:nvPr/>
        </p:nvSpPr>
        <p:spPr>
          <a:xfrm>
            <a:off x="4211638" y="2133600"/>
            <a:ext cx="936625" cy="1079500"/>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t-IT" sz="6600" b="1"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7586" name="Picture 2"/>
          <p:cNvPicPr>
            <a:picLocks noChangeAspect="1" noChangeArrowheads="1"/>
          </p:cNvPicPr>
          <p:nvPr/>
        </p:nvPicPr>
        <p:blipFill>
          <a:blip r:embed="rId2" cstate="print"/>
          <a:srcRect/>
          <a:stretch>
            <a:fillRect/>
          </a:stretch>
        </p:blipFill>
        <p:spPr bwMode="auto">
          <a:xfrm>
            <a:off x="107950" y="1608138"/>
            <a:ext cx="4103688" cy="5133975"/>
          </a:xfrm>
          <a:prstGeom prst="rect">
            <a:avLst/>
          </a:prstGeom>
          <a:noFill/>
          <a:ln w="9525">
            <a:solidFill>
              <a:schemeClr val="accent6">
                <a:lumMod val="60000"/>
                <a:lumOff val="40000"/>
              </a:schemeClr>
            </a:solidFill>
            <a:miter lim="800000"/>
            <a:headEnd/>
            <a:tailEnd/>
          </a:ln>
        </p:spPr>
      </p:pic>
      <p:sp>
        <p:nvSpPr>
          <p:cNvPr id="4" name="Titolo 1"/>
          <p:cNvSpPr txBox="1">
            <a:spLocks/>
          </p:cNvSpPr>
          <p:nvPr/>
        </p:nvSpPr>
        <p:spPr bwMode="auto">
          <a:xfrm>
            <a:off x="2051050" y="115888"/>
            <a:ext cx="5041900" cy="720725"/>
          </a:xfrm>
          <a:prstGeom prst="rect">
            <a:avLst/>
          </a:prstGeom>
          <a:ln w="9525" cap="flat" cmpd="sng" algn="ctr">
            <a:solidFill>
              <a:schemeClr val="accent2">
                <a:shade val="95000"/>
                <a:satMod val="105000"/>
              </a:schemeClr>
            </a:solidFill>
            <a:prstDash val="solid"/>
            <a:miter lim="800000"/>
            <a:headEnd/>
            <a:tailEnd/>
          </a:ln>
        </p:spPr>
        <p:style>
          <a:lnRef idx="1">
            <a:schemeClr val="accent2"/>
          </a:lnRef>
          <a:fillRef idx="3">
            <a:schemeClr val="accent2"/>
          </a:fillRef>
          <a:effectRef idx="2">
            <a:schemeClr val="accent2"/>
          </a:effectRef>
          <a:fontRef idx="minor">
            <a:schemeClr val="lt1"/>
          </a:fontRef>
        </p:style>
        <p:txBody>
          <a:bodyPr/>
          <a:lstStyle/>
          <a:p>
            <a:pPr marL="342900" indent="-342900" algn="ctr" eaLnBrk="0" hangingPunct="0">
              <a:spcBef>
                <a:spcPct val="20000"/>
              </a:spcBef>
              <a:defRPr/>
            </a:pPr>
            <a:r>
              <a:rPr lang="it-IT" sz="4400" kern="0" dirty="0"/>
              <a:t>VFS vs FEES</a:t>
            </a:r>
          </a:p>
        </p:txBody>
      </p:sp>
      <p:cxnSp>
        <p:nvCxnSpPr>
          <p:cNvPr id="6" name="Connettore 1 5"/>
          <p:cNvCxnSpPr/>
          <p:nvPr/>
        </p:nvCxnSpPr>
        <p:spPr>
          <a:xfrm>
            <a:off x="179388" y="4797425"/>
            <a:ext cx="3960812"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pic>
        <p:nvPicPr>
          <p:cNvPr id="122884" name="Picture 3"/>
          <p:cNvPicPr>
            <a:picLocks noChangeAspect="1" noChangeArrowheads="1"/>
          </p:cNvPicPr>
          <p:nvPr/>
        </p:nvPicPr>
        <p:blipFill>
          <a:blip r:embed="rId3" cstate="print"/>
          <a:srcRect/>
          <a:stretch>
            <a:fillRect/>
          </a:stretch>
        </p:blipFill>
        <p:spPr bwMode="auto">
          <a:xfrm>
            <a:off x="4211960" y="908050"/>
            <a:ext cx="4932040" cy="1152525"/>
          </a:xfrm>
          <a:prstGeom prst="rect">
            <a:avLst/>
          </a:prstGeom>
          <a:noFill/>
          <a:ln w="9525">
            <a:noFill/>
            <a:miter lim="800000"/>
            <a:headEnd/>
            <a:tailEnd/>
          </a:ln>
        </p:spPr>
      </p:pic>
      <p:pic>
        <p:nvPicPr>
          <p:cNvPr id="122885" name="Picture 4"/>
          <p:cNvPicPr>
            <a:picLocks noChangeAspect="1" noChangeArrowheads="1"/>
          </p:cNvPicPr>
          <p:nvPr/>
        </p:nvPicPr>
        <p:blipFill>
          <a:blip r:embed="rId4" cstate="print"/>
          <a:srcRect/>
          <a:stretch>
            <a:fillRect/>
          </a:stretch>
        </p:blipFill>
        <p:spPr bwMode="auto">
          <a:xfrm>
            <a:off x="6953250" y="2060575"/>
            <a:ext cx="2011363" cy="258763"/>
          </a:xfrm>
          <a:prstGeom prst="rect">
            <a:avLst/>
          </a:prstGeom>
          <a:noFill/>
          <a:ln w="9525">
            <a:noFill/>
            <a:miter lim="800000"/>
            <a:headEnd/>
            <a:tailEnd/>
          </a:ln>
        </p:spPr>
      </p:pic>
      <p:pic>
        <p:nvPicPr>
          <p:cNvPr id="122886" name="Picture 5"/>
          <p:cNvPicPr>
            <a:picLocks noChangeAspect="1" noChangeArrowheads="1"/>
          </p:cNvPicPr>
          <p:nvPr/>
        </p:nvPicPr>
        <p:blipFill>
          <a:blip r:embed="rId5" cstate="print"/>
          <a:srcRect/>
          <a:stretch>
            <a:fillRect/>
          </a:stretch>
        </p:blipFill>
        <p:spPr bwMode="auto">
          <a:xfrm>
            <a:off x="4859338" y="2636838"/>
            <a:ext cx="4068762" cy="4032250"/>
          </a:xfrm>
          <a:prstGeom prst="rect">
            <a:avLst/>
          </a:prstGeom>
          <a:noFill/>
          <a:ln w="9525">
            <a:noFill/>
            <a:miter lim="800000"/>
            <a:headEnd/>
            <a:tailEnd/>
          </a:ln>
        </p:spPr>
      </p:pic>
      <p:sp>
        <p:nvSpPr>
          <p:cNvPr id="12" name="Rettangolo 11"/>
          <p:cNvSpPr/>
          <p:nvPr/>
        </p:nvSpPr>
        <p:spPr>
          <a:xfrm>
            <a:off x="5076825" y="5013325"/>
            <a:ext cx="3024188" cy="287338"/>
          </a:xfrm>
          <a:prstGeom prst="rect">
            <a:avLst/>
          </a:prstGeom>
          <a:no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t-IT"/>
          </a:p>
        </p:txBody>
      </p:sp>
      <p:sp>
        <p:nvSpPr>
          <p:cNvPr id="13" name="Rettangolo 12"/>
          <p:cNvSpPr/>
          <p:nvPr/>
        </p:nvSpPr>
        <p:spPr>
          <a:xfrm>
            <a:off x="5076825" y="6165850"/>
            <a:ext cx="3024188" cy="287338"/>
          </a:xfrm>
          <a:prstGeom prst="rect">
            <a:avLst/>
          </a:prstGeom>
          <a:no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t-IT"/>
          </a:p>
        </p:txBody>
      </p:sp>
      <p:cxnSp>
        <p:nvCxnSpPr>
          <p:cNvPr id="15" name="Connettore 1 14"/>
          <p:cNvCxnSpPr/>
          <p:nvPr/>
        </p:nvCxnSpPr>
        <p:spPr>
          <a:xfrm>
            <a:off x="7451725" y="3141663"/>
            <a:ext cx="1152525"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122890" name="CasellaDiTesto 16"/>
          <p:cNvSpPr txBox="1">
            <a:spLocks noChangeArrowheads="1"/>
          </p:cNvSpPr>
          <p:nvPr/>
        </p:nvSpPr>
        <p:spPr bwMode="auto">
          <a:xfrm>
            <a:off x="179388" y="981075"/>
            <a:ext cx="3416300" cy="400050"/>
          </a:xfrm>
          <a:prstGeom prst="rect">
            <a:avLst/>
          </a:prstGeom>
          <a:noFill/>
          <a:ln w="9525">
            <a:noFill/>
            <a:miter lim="800000"/>
            <a:headEnd/>
            <a:tailEnd/>
          </a:ln>
        </p:spPr>
        <p:txBody>
          <a:bodyPr wrap="none">
            <a:spAutoFit/>
          </a:bodyPr>
          <a:lstStyle/>
          <a:p>
            <a:r>
              <a:rPr lang="it-IT" sz="2000" b="1"/>
              <a:t>Valutazione dell’inalazione</a:t>
            </a:r>
          </a:p>
        </p:txBody>
      </p:sp>
      <p:sp>
        <p:nvSpPr>
          <p:cNvPr id="16" name="CasellaDiTesto 15"/>
          <p:cNvSpPr txBox="1"/>
          <p:nvPr/>
        </p:nvSpPr>
        <p:spPr>
          <a:xfrm>
            <a:off x="899592" y="1102692"/>
            <a:ext cx="6986587" cy="1246188"/>
          </a:xfrm>
          <a:prstGeom prst="rect">
            <a:avLst/>
          </a:prstGeom>
          <a:solidFill>
            <a:schemeClr val="bg1"/>
          </a:solidFill>
          <a:ln>
            <a:solidFill>
              <a:schemeClr val="accent6">
                <a:lumMod val="60000"/>
                <a:lumOff val="40000"/>
              </a:schemeClr>
            </a:solidFill>
          </a:ln>
        </p:spPr>
        <p:txBody>
          <a:bodyPr>
            <a:spAutoFit/>
          </a:bodyPr>
          <a:lstStyle/>
          <a:p>
            <a:pPr>
              <a:defRPr/>
            </a:pPr>
            <a:r>
              <a:rPr lang="it-IT" dirty="0"/>
              <a:t>La FEES è superiore a VFS nella valutazione della penetrazione (punti 1-5) ma meno accurata nel </a:t>
            </a:r>
            <a:r>
              <a:rPr lang="it-IT" u="sng" dirty="0"/>
              <a:t>quantificare</a:t>
            </a:r>
            <a:r>
              <a:rPr lang="it-IT" dirty="0"/>
              <a:t> la inalazione (punti 6-8)</a:t>
            </a:r>
          </a:p>
          <a:p>
            <a:pPr>
              <a:defRPr/>
            </a:pPr>
            <a:r>
              <a:rPr lang="it-IT" sz="1050" dirty="0" err="1"/>
              <a:t>Colodny</a:t>
            </a:r>
            <a:r>
              <a:rPr lang="it-IT" sz="1050" dirty="0"/>
              <a:t> </a:t>
            </a:r>
            <a:r>
              <a:rPr lang="it-IT" sz="1050" dirty="0" err="1"/>
              <a:t>et</a:t>
            </a:r>
            <a:r>
              <a:rPr lang="it-IT" sz="1050" dirty="0"/>
              <a:t> al  </a:t>
            </a:r>
            <a:r>
              <a:rPr lang="it-IT" sz="1050" dirty="0" err="1"/>
              <a:t>Interjudge</a:t>
            </a:r>
            <a:r>
              <a:rPr lang="it-IT" sz="1050" dirty="0"/>
              <a:t> and </a:t>
            </a:r>
            <a:r>
              <a:rPr lang="it-IT" sz="1050" dirty="0" err="1"/>
              <a:t>intrajudge</a:t>
            </a:r>
            <a:r>
              <a:rPr lang="it-IT" sz="1050" dirty="0"/>
              <a:t> </a:t>
            </a:r>
            <a:r>
              <a:rPr lang="it-IT" sz="1050" dirty="0" err="1"/>
              <a:t>reliabilities</a:t>
            </a:r>
            <a:r>
              <a:rPr lang="it-IT" sz="1050" dirty="0"/>
              <a:t> in FEES </a:t>
            </a:r>
            <a:r>
              <a:rPr lang="it-IT" sz="1050" dirty="0" err="1"/>
              <a:t>using</a:t>
            </a:r>
            <a:r>
              <a:rPr lang="it-IT" sz="1050" dirty="0"/>
              <a:t> </a:t>
            </a:r>
            <a:r>
              <a:rPr lang="it-IT" sz="1050" dirty="0" err="1"/>
              <a:t>penetration-aspiration</a:t>
            </a:r>
            <a:r>
              <a:rPr lang="it-IT" sz="1050" dirty="0"/>
              <a:t> scale: a </a:t>
            </a:r>
            <a:r>
              <a:rPr lang="it-IT" sz="1050" dirty="0" err="1"/>
              <a:t>replication</a:t>
            </a:r>
            <a:r>
              <a:rPr lang="it-IT" sz="1050" dirty="0"/>
              <a:t> </a:t>
            </a:r>
            <a:r>
              <a:rPr lang="it-IT" sz="1050" dirty="0" err="1"/>
              <a:t>study</a:t>
            </a:r>
            <a:endParaRPr lang="it-IT" sz="1050" dirty="0"/>
          </a:p>
          <a:p>
            <a:pPr>
              <a:defRPr/>
            </a:pPr>
            <a:r>
              <a:rPr lang="it-IT" sz="1050" dirty="0" err="1"/>
              <a:t>Dysphagia</a:t>
            </a:r>
            <a:r>
              <a:rPr lang="it-IT" sz="1050" dirty="0"/>
              <a:t> (2002)</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dissolve">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olo 1"/>
          <p:cNvSpPr>
            <a:spLocks noGrp="1"/>
          </p:cNvSpPr>
          <p:nvPr>
            <p:ph type="title"/>
          </p:nvPr>
        </p:nvSpPr>
        <p:spPr>
          <a:xfrm>
            <a:off x="457200" y="115888"/>
            <a:ext cx="8229600" cy="1354137"/>
          </a:xfrm>
        </p:spPr>
        <p:txBody>
          <a:bodyPr/>
          <a:lstStyle/>
          <a:p>
            <a:pPr>
              <a:defRPr/>
            </a:pPr>
            <a:r>
              <a:rPr lang="it-IT" sz="3600" b="1" dirty="0" smtClean="0">
                <a:effectLst>
                  <a:outerShdw blurRad="38100" dist="38100" dir="2700000" algn="tl">
                    <a:srgbClr val="000000">
                      <a:alpha val="43137"/>
                    </a:srgbClr>
                  </a:outerShdw>
                </a:effectLst>
              </a:rPr>
              <a:t>Quando richiedere la valutazione strumentale </a:t>
            </a:r>
            <a:endParaRPr lang="it-IT" sz="3600" b="1" dirty="0">
              <a:effectLst>
                <a:outerShdw blurRad="38100" dist="38100" dir="2700000" algn="tl">
                  <a:srgbClr val="000000">
                    <a:alpha val="43137"/>
                  </a:srgbClr>
                </a:outerShdw>
              </a:effectLst>
            </a:endParaRPr>
          </a:p>
        </p:txBody>
      </p:sp>
      <p:sp>
        <p:nvSpPr>
          <p:cNvPr id="123906" name="CasellaDiTesto 3"/>
          <p:cNvSpPr txBox="1">
            <a:spLocks noChangeArrowheads="1"/>
          </p:cNvSpPr>
          <p:nvPr/>
        </p:nvSpPr>
        <p:spPr bwMode="auto">
          <a:xfrm>
            <a:off x="684213" y="3181350"/>
            <a:ext cx="7991475" cy="3416300"/>
          </a:xfrm>
          <a:prstGeom prst="rect">
            <a:avLst/>
          </a:prstGeom>
          <a:noFill/>
          <a:ln w="9525">
            <a:solidFill>
              <a:srgbClr val="0070C0"/>
            </a:solidFill>
            <a:miter lim="800000"/>
            <a:headEnd/>
            <a:tailEnd/>
          </a:ln>
        </p:spPr>
        <p:txBody>
          <a:bodyPr>
            <a:spAutoFit/>
          </a:bodyPr>
          <a:lstStyle/>
          <a:p>
            <a:pPr>
              <a:buFont typeface="Wingdings" pitchFamily="2" charset="2"/>
              <a:buChar char="ü"/>
            </a:pPr>
            <a:r>
              <a:rPr lang="en-US" dirty="0" smtClean="0"/>
              <a:t>The patient's signs and symptoms are inconsistent with findings on the clinical examination.</a:t>
            </a:r>
          </a:p>
          <a:p>
            <a:pPr>
              <a:buFont typeface="Wingdings" pitchFamily="2" charset="2"/>
              <a:buChar char="ü"/>
            </a:pPr>
            <a:endParaRPr lang="en-US" dirty="0" smtClean="0"/>
          </a:p>
          <a:p>
            <a:pPr>
              <a:buFont typeface="Wingdings" pitchFamily="2" charset="2"/>
              <a:buChar char="ü"/>
            </a:pPr>
            <a:r>
              <a:rPr lang="en-US" dirty="0" smtClean="0"/>
              <a:t>Confirmation </a:t>
            </a:r>
            <a:r>
              <a:rPr lang="en-US" dirty="0"/>
              <a:t>and/or differential diagnosis of the </a:t>
            </a:r>
            <a:r>
              <a:rPr lang="en-US" dirty="0" err="1"/>
              <a:t>dysphagia</a:t>
            </a:r>
            <a:r>
              <a:rPr lang="en-US" dirty="0"/>
              <a:t> is needed. </a:t>
            </a:r>
          </a:p>
          <a:p>
            <a:pPr>
              <a:buFont typeface="Wingdings" pitchFamily="2" charset="2"/>
              <a:buChar char="ü"/>
            </a:pPr>
            <a:endParaRPr lang="en-US" dirty="0"/>
          </a:p>
          <a:p>
            <a:pPr>
              <a:buFont typeface="Wingdings" pitchFamily="2" charset="2"/>
              <a:buChar char="ü"/>
            </a:pPr>
            <a:r>
              <a:rPr lang="en-US" dirty="0"/>
              <a:t>There is either nutritional or pulmonary compromise and a question of whether the </a:t>
            </a:r>
            <a:r>
              <a:rPr lang="en-US" dirty="0" err="1"/>
              <a:t>oropharyngeal</a:t>
            </a:r>
            <a:r>
              <a:rPr lang="en-US" dirty="0"/>
              <a:t> </a:t>
            </a:r>
            <a:r>
              <a:rPr lang="en-US" dirty="0" err="1"/>
              <a:t>dysphagia</a:t>
            </a:r>
            <a:r>
              <a:rPr lang="en-US" dirty="0"/>
              <a:t> is contributing to these conditions.</a:t>
            </a:r>
          </a:p>
          <a:p>
            <a:pPr>
              <a:buFont typeface="Wingdings" pitchFamily="2" charset="2"/>
              <a:buChar char="ü"/>
            </a:pPr>
            <a:endParaRPr lang="en-US" dirty="0"/>
          </a:p>
          <a:p>
            <a:pPr>
              <a:buFont typeface="Wingdings" pitchFamily="2" charset="2"/>
              <a:buChar char="ü"/>
            </a:pPr>
            <a:r>
              <a:rPr lang="en-US" dirty="0"/>
              <a:t>The safety and efficiency of the swallow remains a concern. </a:t>
            </a:r>
          </a:p>
          <a:p>
            <a:pPr>
              <a:buFont typeface="Wingdings" pitchFamily="2" charset="2"/>
              <a:buChar char="ü"/>
            </a:pPr>
            <a:endParaRPr lang="en-US" dirty="0"/>
          </a:p>
          <a:p>
            <a:pPr>
              <a:buFont typeface="Wingdings" pitchFamily="2" charset="2"/>
              <a:buChar char="ü"/>
            </a:pPr>
            <a:r>
              <a:rPr lang="en-US" dirty="0"/>
              <a:t>The patient is identified as a swallow rehabilitation candidate and specific information is needed to guide management and treatment </a:t>
            </a:r>
          </a:p>
        </p:txBody>
      </p:sp>
      <p:pic>
        <p:nvPicPr>
          <p:cNvPr id="123907" name="Picture 2" descr="C:\Users\Ignacio\Desktop\desktop\Corso deglutizione\Cattura.PNG"/>
          <p:cNvPicPr>
            <a:picLocks noChangeAspect="1" noChangeArrowheads="1"/>
          </p:cNvPicPr>
          <p:nvPr/>
        </p:nvPicPr>
        <p:blipFill>
          <a:blip r:embed="rId2" cstate="print"/>
          <a:srcRect t="72456"/>
          <a:stretch>
            <a:fillRect/>
          </a:stretch>
        </p:blipFill>
        <p:spPr bwMode="auto">
          <a:xfrm>
            <a:off x="4284663" y="1700213"/>
            <a:ext cx="4516437" cy="719137"/>
          </a:xfrm>
          <a:prstGeom prst="rect">
            <a:avLst/>
          </a:prstGeom>
          <a:noFill/>
          <a:ln w="9525">
            <a:noFill/>
            <a:miter lim="800000"/>
            <a:headEnd/>
            <a:tailEnd/>
          </a:ln>
        </p:spPr>
      </p:pic>
      <p:pic>
        <p:nvPicPr>
          <p:cNvPr id="123908" name="Picture 2" descr="C:\Users\Ignacio\Desktop\desktop\Corso deglutizione\Cattura.PNG"/>
          <p:cNvPicPr>
            <a:picLocks noChangeAspect="1" noChangeArrowheads="1"/>
          </p:cNvPicPr>
          <p:nvPr/>
        </p:nvPicPr>
        <p:blipFill>
          <a:blip r:embed="rId2" cstate="print"/>
          <a:srcRect l="4782" t="11444" r="13930" b="49934"/>
          <a:stretch>
            <a:fillRect/>
          </a:stretch>
        </p:blipFill>
        <p:spPr bwMode="auto">
          <a:xfrm>
            <a:off x="539750" y="1557338"/>
            <a:ext cx="3671888" cy="1008062"/>
          </a:xfrm>
          <a:prstGeom prst="rect">
            <a:avLst/>
          </a:prstGeom>
          <a:noFill/>
          <a:ln w="9525">
            <a:noFill/>
            <a:miter lim="800000"/>
            <a:headEnd/>
            <a:tailEnd/>
          </a:ln>
        </p:spPr>
      </p:pic>
      <p:sp>
        <p:nvSpPr>
          <p:cNvPr id="123909" name="CasellaDiTesto 7"/>
          <p:cNvSpPr txBox="1">
            <a:spLocks noChangeArrowheads="1"/>
          </p:cNvSpPr>
          <p:nvPr/>
        </p:nvSpPr>
        <p:spPr bwMode="auto">
          <a:xfrm>
            <a:off x="3563938" y="2781300"/>
            <a:ext cx="2378075" cy="368300"/>
          </a:xfrm>
          <a:prstGeom prst="rect">
            <a:avLst/>
          </a:prstGeom>
          <a:noFill/>
          <a:ln w="9525">
            <a:noFill/>
            <a:miter lim="800000"/>
            <a:headEnd/>
            <a:tailEnd/>
          </a:ln>
        </p:spPr>
        <p:txBody>
          <a:bodyPr wrap="none">
            <a:spAutoFit/>
          </a:bodyPr>
          <a:lstStyle/>
          <a:p>
            <a:r>
              <a:rPr lang="it-IT" b="1"/>
              <a:t>Indicazioni assolute</a:t>
            </a: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29" name="CasellaDiTesto 2"/>
          <p:cNvSpPr txBox="1">
            <a:spLocks noChangeArrowheads="1"/>
          </p:cNvSpPr>
          <p:nvPr/>
        </p:nvSpPr>
        <p:spPr bwMode="auto">
          <a:xfrm>
            <a:off x="755650" y="454025"/>
            <a:ext cx="7704138" cy="3846513"/>
          </a:xfrm>
          <a:prstGeom prst="rect">
            <a:avLst/>
          </a:prstGeom>
          <a:noFill/>
          <a:ln w="9525">
            <a:solidFill>
              <a:srgbClr val="0070C0"/>
            </a:solidFill>
            <a:miter lim="800000"/>
            <a:headEnd/>
            <a:tailEnd/>
          </a:ln>
        </p:spPr>
        <p:txBody>
          <a:bodyPr>
            <a:spAutoFit/>
          </a:bodyPr>
          <a:lstStyle/>
          <a:p>
            <a:pPr>
              <a:buFont typeface="Wingdings" pitchFamily="2" charset="2"/>
              <a:buChar char="ü"/>
            </a:pPr>
            <a:r>
              <a:rPr lang="en-US"/>
              <a:t>The patient has a medical condition or diagnosis associated with a high risk for dysphagia </a:t>
            </a:r>
            <a:r>
              <a:rPr lang="en-US" sz="1600"/>
              <a:t>(</a:t>
            </a:r>
            <a:r>
              <a:rPr lang="en-US" sz="1400"/>
              <a:t>including but not limited to neurologic, pulmonary or cardiopulmonary, gastrointestinal problems; immune system compromise; surgery and/or radiotherapy to the head and neck; and craniofacial abnormalities). </a:t>
            </a:r>
          </a:p>
          <a:p>
            <a:pPr>
              <a:buFont typeface="Wingdings" pitchFamily="2" charset="2"/>
              <a:buChar char="ü"/>
            </a:pPr>
            <a:endParaRPr lang="en-US"/>
          </a:p>
          <a:p>
            <a:pPr>
              <a:buFont typeface="Wingdings" pitchFamily="2" charset="2"/>
              <a:buChar char="ü"/>
            </a:pPr>
            <a:r>
              <a:rPr lang="en-US"/>
              <a:t>The patient has a previously diagnosed dysphagia and a change in swallow function is suspected. </a:t>
            </a:r>
          </a:p>
          <a:p>
            <a:pPr>
              <a:buFont typeface="Wingdings" pitchFamily="2" charset="2"/>
              <a:buChar char="ü"/>
            </a:pPr>
            <a:endParaRPr lang="en-US"/>
          </a:p>
          <a:p>
            <a:pPr>
              <a:buFont typeface="Wingdings" pitchFamily="2" charset="2"/>
              <a:buChar char="ü"/>
            </a:pPr>
            <a:r>
              <a:rPr lang="en-US"/>
              <a:t>The patient has a condition such as cognitive or communication deficits that preclude completion of a valid clinical examination.</a:t>
            </a:r>
          </a:p>
          <a:p>
            <a:pPr>
              <a:buFont typeface="Wingdings" pitchFamily="2" charset="2"/>
              <a:buChar char="ü"/>
            </a:pPr>
            <a:endParaRPr lang="en-US"/>
          </a:p>
          <a:p>
            <a:pPr>
              <a:buFont typeface="Wingdings" pitchFamily="2" charset="2"/>
              <a:buChar char="ü"/>
            </a:pPr>
            <a:r>
              <a:rPr lang="en-US"/>
              <a:t>The patient has a chronic degenerative disease or a disease with a known progression, or is in a stable or recovering condition for which oropharyngeal function may require further definition for management.</a:t>
            </a:r>
            <a:endParaRPr lang="it-IT"/>
          </a:p>
        </p:txBody>
      </p:sp>
      <p:sp>
        <p:nvSpPr>
          <p:cNvPr id="124930" name="CasellaDiTesto 3"/>
          <p:cNvSpPr txBox="1">
            <a:spLocks noChangeArrowheads="1"/>
          </p:cNvSpPr>
          <p:nvPr/>
        </p:nvSpPr>
        <p:spPr bwMode="auto">
          <a:xfrm>
            <a:off x="755650" y="4752975"/>
            <a:ext cx="7704138" cy="1989138"/>
          </a:xfrm>
          <a:prstGeom prst="rect">
            <a:avLst/>
          </a:prstGeom>
          <a:noFill/>
          <a:ln w="9525">
            <a:solidFill>
              <a:srgbClr val="0070C0"/>
            </a:solidFill>
            <a:miter lim="800000"/>
            <a:headEnd/>
            <a:tailEnd/>
          </a:ln>
        </p:spPr>
        <p:txBody>
          <a:bodyPr/>
          <a:lstStyle/>
          <a:p>
            <a:pPr>
              <a:buFont typeface="Wingdings" pitchFamily="2" charset="2"/>
              <a:buChar char="ü"/>
            </a:pPr>
            <a:r>
              <a:rPr lang="en-US"/>
              <a:t>The patient is too medically unstable to tolerate a procedure.</a:t>
            </a:r>
            <a:br>
              <a:rPr lang="en-US"/>
            </a:br>
            <a:endParaRPr lang="it-IT" sz="1600"/>
          </a:p>
          <a:p>
            <a:pPr>
              <a:buFont typeface="Wingdings" pitchFamily="2" charset="2"/>
              <a:buChar char="ü"/>
            </a:pPr>
            <a:r>
              <a:rPr lang="en-US"/>
              <a:t>The patient is unable to cooperate or participate in an instrumental examination.</a:t>
            </a:r>
          </a:p>
          <a:p>
            <a:pPr>
              <a:buFont typeface="Wingdings" pitchFamily="2" charset="2"/>
              <a:buChar char="ü"/>
            </a:pPr>
            <a:endParaRPr lang="en-US"/>
          </a:p>
          <a:p>
            <a:pPr>
              <a:buFont typeface="Wingdings" pitchFamily="2" charset="2"/>
              <a:buChar char="ü"/>
            </a:pPr>
            <a:r>
              <a:rPr lang="en-US"/>
              <a:t>In the speech-language pathologist's judgment, the instrumental examination would not change the clinical management of the patient.</a:t>
            </a:r>
            <a:endParaRPr lang="it-IT"/>
          </a:p>
        </p:txBody>
      </p:sp>
      <p:sp>
        <p:nvSpPr>
          <p:cNvPr id="124931" name="CasellaDiTesto 4"/>
          <p:cNvSpPr txBox="1">
            <a:spLocks noChangeArrowheads="1"/>
          </p:cNvSpPr>
          <p:nvPr/>
        </p:nvSpPr>
        <p:spPr bwMode="auto">
          <a:xfrm>
            <a:off x="3492500" y="115888"/>
            <a:ext cx="2249488" cy="369887"/>
          </a:xfrm>
          <a:prstGeom prst="rect">
            <a:avLst/>
          </a:prstGeom>
          <a:noFill/>
          <a:ln w="9525">
            <a:noFill/>
            <a:miter lim="800000"/>
            <a:headEnd/>
            <a:tailEnd/>
          </a:ln>
        </p:spPr>
        <p:txBody>
          <a:bodyPr wrap="none">
            <a:spAutoFit/>
          </a:bodyPr>
          <a:lstStyle/>
          <a:p>
            <a:r>
              <a:rPr lang="it-IT" b="1"/>
              <a:t>Indicazioni relative</a:t>
            </a:r>
          </a:p>
        </p:txBody>
      </p:sp>
      <p:sp>
        <p:nvSpPr>
          <p:cNvPr id="124932" name="CasellaDiTesto 5"/>
          <p:cNvSpPr txBox="1">
            <a:spLocks noChangeArrowheads="1"/>
          </p:cNvSpPr>
          <p:nvPr/>
        </p:nvSpPr>
        <p:spPr bwMode="auto">
          <a:xfrm>
            <a:off x="3563938" y="4427538"/>
            <a:ext cx="2133600" cy="369887"/>
          </a:xfrm>
          <a:prstGeom prst="rect">
            <a:avLst/>
          </a:prstGeom>
          <a:noFill/>
          <a:ln w="9525">
            <a:noFill/>
            <a:miter lim="800000"/>
            <a:headEnd/>
            <a:tailEnd/>
          </a:ln>
        </p:spPr>
        <p:txBody>
          <a:bodyPr wrap="none">
            <a:spAutoFit/>
          </a:bodyPr>
          <a:lstStyle/>
          <a:p>
            <a:r>
              <a:rPr lang="it-IT" b="1"/>
              <a:t>Controindicazioni</a:t>
            </a: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Rettangolo 36"/>
          <p:cNvSpPr/>
          <p:nvPr/>
        </p:nvSpPr>
        <p:spPr>
          <a:xfrm>
            <a:off x="7668344" y="1484784"/>
            <a:ext cx="1224136" cy="5184576"/>
          </a:xfrm>
          <a:prstGeom prst="rect">
            <a:avLst/>
          </a:prstGeom>
        </p:spPr>
        <p:style>
          <a:lnRef idx="0">
            <a:schemeClr val="accent5"/>
          </a:lnRef>
          <a:fillRef idx="3">
            <a:schemeClr val="accent5"/>
          </a:fillRef>
          <a:effectRef idx="3">
            <a:schemeClr val="accent5"/>
          </a:effectRef>
          <a:fontRef idx="minor">
            <a:schemeClr val="lt1"/>
          </a:fontRef>
        </p:style>
        <p:txBody>
          <a:bodyPr anchor="ctr"/>
          <a:lstStyle/>
          <a:p>
            <a:pPr algn="ctr">
              <a:defRPr/>
            </a:pPr>
            <a:endParaRPr lang="it-IT"/>
          </a:p>
        </p:txBody>
      </p:sp>
      <p:sp>
        <p:nvSpPr>
          <p:cNvPr id="2" name="Titolo 1"/>
          <p:cNvSpPr>
            <a:spLocks noGrp="1"/>
          </p:cNvSpPr>
          <p:nvPr>
            <p:ph type="title"/>
          </p:nvPr>
        </p:nvSpPr>
        <p:spPr>
          <a:xfrm>
            <a:off x="1752600" y="115888"/>
            <a:ext cx="5627688" cy="720725"/>
          </a:xfrm>
        </p:spPr>
        <p:style>
          <a:lnRef idx="1">
            <a:schemeClr val="accent2"/>
          </a:lnRef>
          <a:fillRef idx="3">
            <a:schemeClr val="accent2"/>
          </a:fillRef>
          <a:effectRef idx="2">
            <a:schemeClr val="accent2"/>
          </a:effectRef>
          <a:fontRef idx="minor">
            <a:schemeClr val="lt1"/>
          </a:fontRef>
        </p:style>
        <p:txBody>
          <a:bodyPr/>
          <a:lstStyle/>
          <a:p>
            <a:pPr>
              <a:defRPr/>
            </a:pPr>
            <a:r>
              <a:rPr lang="it-IT" dirty="0" smtClean="0"/>
              <a:t>Patologie</a:t>
            </a:r>
            <a:endParaRPr lang="it-IT" dirty="0"/>
          </a:p>
        </p:txBody>
      </p:sp>
      <p:sp>
        <p:nvSpPr>
          <p:cNvPr id="125957" name="CasellaDiTesto 2"/>
          <p:cNvSpPr txBox="1">
            <a:spLocks noChangeArrowheads="1"/>
          </p:cNvSpPr>
          <p:nvPr/>
        </p:nvSpPr>
        <p:spPr bwMode="auto">
          <a:xfrm>
            <a:off x="323850" y="1484313"/>
            <a:ext cx="1916113" cy="369887"/>
          </a:xfrm>
          <a:prstGeom prst="rect">
            <a:avLst/>
          </a:prstGeom>
          <a:noFill/>
          <a:ln w="9525">
            <a:noFill/>
            <a:miter lim="800000"/>
            <a:headEnd/>
            <a:tailEnd/>
          </a:ln>
        </p:spPr>
        <p:txBody>
          <a:bodyPr wrap="none">
            <a:spAutoFit/>
          </a:bodyPr>
          <a:lstStyle/>
          <a:p>
            <a:r>
              <a:rPr lang="it-IT" b="1"/>
              <a:t>Stroke corticale</a:t>
            </a:r>
          </a:p>
        </p:txBody>
      </p:sp>
      <p:sp>
        <p:nvSpPr>
          <p:cNvPr id="125958" name="CasellaDiTesto 3"/>
          <p:cNvSpPr txBox="1">
            <a:spLocks noChangeArrowheads="1"/>
          </p:cNvSpPr>
          <p:nvPr/>
        </p:nvSpPr>
        <p:spPr bwMode="auto">
          <a:xfrm>
            <a:off x="276225" y="3357563"/>
            <a:ext cx="2543175" cy="646112"/>
          </a:xfrm>
          <a:prstGeom prst="rect">
            <a:avLst/>
          </a:prstGeom>
          <a:noFill/>
          <a:ln w="9525">
            <a:noFill/>
            <a:miter lim="800000"/>
            <a:headEnd/>
            <a:tailEnd/>
          </a:ln>
        </p:spPr>
        <p:txBody>
          <a:bodyPr wrap="none">
            <a:spAutoFit/>
          </a:bodyPr>
          <a:lstStyle/>
          <a:p>
            <a:r>
              <a:rPr lang="it-IT" b="1"/>
              <a:t>Stroke sottocorticale </a:t>
            </a:r>
          </a:p>
          <a:p>
            <a:r>
              <a:rPr lang="it-IT"/>
              <a:t>(gangli della base)</a:t>
            </a:r>
          </a:p>
        </p:txBody>
      </p:sp>
      <p:sp>
        <p:nvSpPr>
          <p:cNvPr id="125959" name="CasellaDiTesto 4"/>
          <p:cNvSpPr txBox="1">
            <a:spLocks noChangeArrowheads="1"/>
          </p:cNvSpPr>
          <p:nvPr/>
        </p:nvSpPr>
        <p:spPr bwMode="auto">
          <a:xfrm>
            <a:off x="244475" y="4437063"/>
            <a:ext cx="3275013" cy="369887"/>
          </a:xfrm>
          <a:prstGeom prst="rect">
            <a:avLst/>
          </a:prstGeom>
          <a:noFill/>
          <a:ln w="9525">
            <a:noFill/>
            <a:miter lim="800000"/>
            <a:headEnd/>
            <a:tailEnd/>
          </a:ln>
        </p:spPr>
        <p:txBody>
          <a:bodyPr wrap="none">
            <a:spAutoFit/>
          </a:bodyPr>
          <a:lstStyle/>
          <a:p>
            <a:r>
              <a:rPr lang="it-IT" b="1"/>
              <a:t>Stroke del tronco encefalico</a:t>
            </a:r>
          </a:p>
        </p:txBody>
      </p:sp>
      <p:sp>
        <p:nvSpPr>
          <p:cNvPr id="125960" name="CasellaDiTesto 14"/>
          <p:cNvSpPr txBox="1">
            <a:spLocks noChangeArrowheads="1"/>
          </p:cNvSpPr>
          <p:nvPr/>
        </p:nvSpPr>
        <p:spPr bwMode="auto">
          <a:xfrm>
            <a:off x="3514725" y="908050"/>
            <a:ext cx="2108200" cy="369888"/>
          </a:xfrm>
          <a:prstGeom prst="rect">
            <a:avLst/>
          </a:prstGeom>
          <a:noFill/>
          <a:ln w="9525">
            <a:noFill/>
            <a:miter lim="800000"/>
            <a:headEnd/>
            <a:tailEnd/>
          </a:ln>
        </p:spPr>
        <p:txBody>
          <a:bodyPr wrap="none">
            <a:spAutoFit/>
          </a:bodyPr>
          <a:lstStyle/>
          <a:p>
            <a:r>
              <a:rPr lang="it-IT" b="1"/>
              <a:t>Scelta dell’esame</a:t>
            </a:r>
          </a:p>
        </p:txBody>
      </p:sp>
      <p:sp>
        <p:nvSpPr>
          <p:cNvPr id="125961" name="CasellaDiTesto 15"/>
          <p:cNvSpPr txBox="1">
            <a:spLocks noChangeArrowheads="1"/>
          </p:cNvSpPr>
          <p:nvPr/>
        </p:nvSpPr>
        <p:spPr bwMode="auto">
          <a:xfrm>
            <a:off x="971550" y="1844675"/>
            <a:ext cx="868363" cy="338138"/>
          </a:xfrm>
          <a:prstGeom prst="rect">
            <a:avLst/>
          </a:prstGeom>
          <a:noFill/>
          <a:ln w="9525">
            <a:noFill/>
            <a:miter lim="800000"/>
            <a:headEnd/>
            <a:tailEnd/>
          </a:ln>
        </p:spPr>
        <p:txBody>
          <a:bodyPr wrap="none">
            <a:spAutoFit/>
          </a:bodyPr>
          <a:lstStyle/>
          <a:p>
            <a:r>
              <a:rPr lang="it-IT" sz="1600"/>
              <a:t>Sinistro</a:t>
            </a:r>
          </a:p>
        </p:txBody>
      </p:sp>
      <p:sp>
        <p:nvSpPr>
          <p:cNvPr id="125962" name="CasellaDiTesto 16"/>
          <p:cNvSpPr txBox="1">
            <a:spLocks noChangeArrowheads="1"/>
          </p:cNvSpPr>
          <p:nvPr/>
        </p:nvSpPr>
        <p:spPr bwMode="auto">
          <a:xfrm>
            <a:off x="971550" y="2546350"/>
            <a:ext cx="788988" cy="338138"/>
          </a:xfrm>
          <a:prstGeom prst="rect">
            <a:avLst/>
          </a:prstGeom>
          <a:noFill/>
          <a:ln w="9525">
            <a:noFill/>
            <a:miter lim="800000"/>
            <a:headEnd/>
            <a:tailEnd/>
          </a:ln>
        </p:spPr>
        <p:txBody>
          <a:bodyPr wrap="none">
            <a:spAutoFit/>
          </a:bodyPr>
          <a:lstStyle/>
          <a:p>
            <a:r>
              <a:rPr lang="it-IT" sz="1600"/>
              <a:t>Destro</a:t>
            </a:r>
          </a:p>
        </p:txBody>
      </p:sp>
      <p:sp>
        <p:nvSpPr>
          <p:cNvPr id="125963" name="CasellaDiTesto 17"/>
          <p:cNvSpPr txBox="1">
            <a:spLocks noChangeArrowheads="1"/>
          </p:cNvSpPr>
          <p:nvPr/>
        </p:nvSpPr>
        <p:spPr bwMode="auto">
          <a:xfrm>
            <a:off x="2268538" y="1844675"/>
            <a:ext cx="2892425" cy="338138"/>
          </a:xfrm>
          <a:prstGeom prst="rect">
            <a:avLst/>
          </a:prstGeom>
          <a:noFill/>
          <a:ln w="9525">
            <a:noFill/>
            <a:miter lim="800000"/>
            <a:headEnd/>
            <a:tailEnd/>
          </a:ln>
        </p:spPr>
        <p:txBody>
          <a:bodyPr wrap="none">
            <a:spAutoFit/>
          </a:bodyPr>
          <a:lstStyle/>
          <a:p>
            <a:r>
              <a:rPr lang="it-IT" sz="1600"/>
              <a:t>Possibile aprassia deglutitoria</a:t>
            </a:r>
          </a:p>
        </p:txBody>
      </p:sp>
      <p:sp>
        <p:nvSpPr>
          <p:cNvPr id="125964" name="CasellaDiTesto 18"/>
          <p:cNvSpPr txBox="1">
            <a:spLocks noChangeArrowheads="1"/>
          </p:cNvSpPr>
          <p:nvPr/>
        </p:nvSpPr>
        <p:spPr bwMode="auto">
          <a:xfrm>
            <a:off x="2268538" y="2133600"/>
            <a:ext cx="3590925" cy="338138"/>
          </a:xfrm>
          <a:prstGeom prst="rect">
            <a:avLst/>
          </a:prstGeom>
          <a:noFill/>
          <a:ln w="9525">
            <a:noFill/>
            <a:miter lim="800000"/>
            <a:headEnd/>
            <a:tailEnd/>
          </a:ln>
        </p:spPr>
        <p:txBody>
          <a:bodyPr wrap="none">
            <a:spAutoFit/>
          </a:bodyPr>
          <a:lstStyle/>
          <a:p>
            <a:r>
              <a:rPr lang="it-IT" sz="1600"/>
              <a:t>Alterazioni  prevalenti della fase orale</a:t>
            </a:r>
          </a:p>
        </p:txBody>
      </p:sp>
      <p:sp>
        <p:nvSpPr>
          <p:cNvPr id="125965" name="CasellaDiTesto 20"/>
          <p:cNvSpPr txBox="1">
            <a:spLocks noChangeArrowheads="1"/>
          </p:cNvSpPr>
          <p:nvPr/>
        </p:nvSpPr>
        <p:spPr bwMode="auto">
          <a:xfrm>
            <a:off x="2268538" y="2555875"/>
            <a:ext cx="3817937" cy="338138"/>
          </a:xfrm>
          <a:prstGeom prst="rect">
            <a:avLst/>
          </a:prstGeom>
          <a:noFill/>
          <a:ln w="9525">
            <a:noFill/>
            <a:miter lim="800000"/>
            <a:headEnd/>
            <a:tailEnd/>
          </a:ln>
        </p:spPr>
        <p:txBody>
          <a:bodyPr wrap="none">
            <a:spAutoFit/>
          </a:bodyPr>
          <a:lstStyle/>
          <a:p>
            <a:r>
              <a:rPr lang="it-IT" sz="1600"/>
              <a:t>Alterazioni prevalenti della fase faringea</a:t>
            </a:r>
          </a:p>
        </p:txBody>
      </p:sp>
      <p:sp>
        <p:nvSpPr>
          <p:cNvPr id="125966" name="CasellaDiTesto 21"/>
          <p:cNvSpPr txBox="1">
            <a:spLocks noChangeArrowheads="1"/>
          </p:cNvSpPr>
          <p:nvPr/>
        </p:nvSpPr>
        <p:spPr bwMode="auto">
          <a:xfrm>
            <a:off x="2843213" y="3357563"/>
            <a:ext cx="2906712" cy="830262"/>
          </a:xfrm>
          <a:prstGeom prst="rect">
            <a:avLst/>
          </a:prstGeom>
          <a:noFill/>
          <a:ln w="9525">
            <a:noFill/>
            <a:miter lim="800000"/>
            <a:headEnd/>
            <a:tailEnd/>
          </a:ln>
        </p:spPr>
        <p:txBody>
          <a:bodyPr wrap="none">
            <a:spAutoFit/>
          </a:bodyPr>
          <a:lstStyle/>
          <a:p>
            <a:r>
              <a:rPr lang="it-IT" sz="1600"/>
              <a:t>Alterazioni sia della fase orale</a:t>
            </a:r>
          </a:p>
          <a:p>
            <a:r>
              <a:rPr lang="it-IT" sz="1600"/>
              <a:t>che della fase faringea</a:t>
            </a:r>
          </a:p>
          <a:p>
            <a:r>
              <a:rPr lang="it-IT" sz="1600"/>
              <a:t>Riflesso deglutitorio ritardato</a:t>
            </a:r>
          </a:p>
        </p:txBody>
      </p:sp>
      <p:sp>
        <p:nvSpPr>
          <p:cNvPr id="125967" name="CasellaDiTesto 23"/>
          <p:cNvSpPr txBox="1">
            <a:spLocks noChangeArrowheads="1"/>
          </p:cNvSpPr>
          <p:nvPr/>
        </p:nvSpPr>
        <p:spPr bwMode="auto">
          <a:xfrm>
            <a:off x="2627313" y="4941888"/>
            <a:ext cx="4081462" cy="584200"/>
          </a:xfrm>
          <a:prstGeom prst="rect">
            <a:avLst/>
          </a:prstGeom>
          <a:noFill/>
          <a:ln w="9525">
            <a:noFill/>
            <a:miter lim="800000"/>
            <a:headEnd/>
            <a:tailEnd/>
          </a:ln>
        </p:spPr>
        <p:txBody>
          <a:bodyPr wrap="none">
            <a:spAutoFit/>
          </a:bodyPr>
          <a:lstStyle/>
          <a:p>
            <a:r>
              <a:rPr lang="it-IT" sz="1600"/>
              <a:t>Alterazioni della fase faringea e del riflessi</a:t>
            </a:r>
          </a:p>
          <a:p>
            <a:r>
              <a:rPr lang="it-IT" sz="1600"/>
              <a:t>Incoordinazione  respiratorio-deglutitoria</a:t>
            </a:r>
          </a:p>
        </p:txBody>
      </p:sp>
      <p:sp>
        <p:nvSpPr>
          <p:cNvPr id="125968" name="CasellaDiTesto 24"/>
          <p:cNvSpPr txBox="1">
            <a:spLocks noChangeArrowheads="1"/>
          </p:cNvSpPr>
          <p:nvPr/>
        </p:nvSpPr>
        <p:spPr bwMode="auto">
          <a:xfrm>
            <a:off x="2627313" y="5445125"/>
            <a:ext cx="3589337" cy="338138"/>
          </a:xfrm>
          <a:prstGeom prst="rect">
            <a:avLst/>
          </a:prstGeom>
          <a:noFill/>
          <a:ln w="9525">
            <a:noFill/>
            <a:miter lim="800000"/>
            <a:headEnd/>
            <a:tailEnd/>
          </a:ln>
        </p:spPr>
        <p:txBody>
          <a:bodyPr wrap="none">
            <a:spAutoFit/>
          </a:bodyPr>
          <a:lstStyle/>
          <a:p>
            <a:r>
              <a:rPr lang="it-IT" sz="1600"/>
              <a:t>Deficit di motilità e sensibilità laringea</a:t>
            </a:r>
          </a:p>
        </p:txBody>
      </p:sp>
      <p:sp>
        <p:nvSpPr>
          <p:cNvPr id="125969" name="CasellaDiTesto 25"/>
          <p:cNvSpPr txBox="1">
            <a:spLocks noChangeArrowheads="1"/>
          </p:cNvSpPr>
          <p:nvPr/>
        </p:nvSpPr>
        <p:spPr bwMode="auto">
          <a:xfrm>
            <a:off x="2652713" y="5949950"/>
            <a:ext cx="2941637" cy="584200"/>
          </a:xfrm>
          <a:prstGeom prst="rect">
            <a:avLst/>
          </a:prstGeom>
          <a:noFill/>
          <a:ln w="9525">
            <a:noFill/>
            <a:miter lim="800000"/>
            <a:headEnd/>
            <a:tailEnd/>
          </a:ln>
        </p:spPr>
        <p:txBody>
          <a:bodyPr wrap="none">
            <a:spAutoFit/>
          </a:bodyPr>
          <a:lstStyle/>
          <a:p>
            <a:r>
              <a:rPr lang="it-IT" sz="1600"/>
              <a:t>Alterazione della fase faringea</a:t>
            </a:r>
          </a:p>
          <a:p>
            <a:r>
              <a:rPr lang="it-IT" sz="1600"/>
              <a:t>Ritardo nel trigger deglutitorio</a:t>
            </a:r>
          </a:p>
        </p:txBody>
      </p:sp>
      <p:sp>
        <p:nvSpPr>
          <p:cNvPr id="125970" name="CasellaDiTesto 26"/>
          <p:cNvSpPr txBox="1">
            <a:spLocks noChangeArrowheads="1"/>
          </p:cNvSpPr>
          <p:nvPr/>
        </p:nvSpPr>
        <p:spPr bwMode="auto">
          <a:xfrm>
            <a:off x="1258888" y="5013325"/>
            <a:ext cx="708025" cy="338138"/>
          </a:xfrm>
          <a:prstGeom prst="rect">
            <a:avLst/>
          </a:prstGeom>
          <a:noFill/>
          <a:ln w="9525">
            <a:noFill/>
            <a:miter lim="800000"/>
            <a:headEnd/>
            <a:tailEnd/>
          </a:ln>
        </p:spPr>
        <p:txBody>
          <a:bodyPr wrap="none">
            <a:spAutoFit/>
          </a:bodyPr>
          <a:lstStyle/>
          <a:p>
            <a:r>
              <a:rPr lang="it-IT" sz="1600"/>
              <a:t>Bulbo</a:t>
            </a:r>
          </a:p>
        </p:txBody>
      </p:sp>
      <p:sp>
        <p:nvSpPr>
          <p:cNvPr id="125971" name="CasellaDiTesto 27"/>
          <p:cNvSpPr txBox="1">
            <a:spLocks noChangeArrowheads="1"/>
          </p:cNvSpPr>
          <p:nvPr/>
        </p:nvSpPr>
        <p:spPr bwMode="auto">
          <a:xfrm>
            <a:off x="1258888" y="5949950"/>
            <a:ext cx="720725" cy="338138"/>
          </a:xfrm>
          <a:prstGeom prst="rect">
            <a:avLst/>
          </a:prstGeom>
          <a:noFill/>
          <a:ln w="9525">
            <a:noFill/>
            <a:miter lim="800000"/>
            <a:headEnd/>
            <a:tailEnd/>
          </a:ln>
        </p:spPr>
        <p:txBody>
          <a:bodyPr wrap="none">
            <a:spAutoFit/>
          </a:bodyPr>
          <a:lstStyle/>
          <a:p>
            <a:r>
              <a:rPr lang="it-IT" sz="1600"/>
              <a:t>Ponte</a:t>
            </a:r>
          </a:p>
        </p:txBody>
      </p:sp>
      <p:sp>
        <p:nvSpPr>
          <p:cNvPr id="125972" name="CasellaDiTesto 28"/>
          <p:cNvSpPr txBox="1">
            <a:spLocks noChangeArrowheads="1"/>
          </p:cNvSpPr>
          <p:nvPr/>
        </p:nvSpPr>
        <p:spPr bwMode="auto">
          <a:xfrm>
            <a:off x="7885113" y="5013325"/>
            <a:ext cx="787400" cy="369888"/>
          </a:xfrm>
          <a:prstGeom prst="rect">
            <a:avLst/>
          </a:prstGeom>
          <a:noFill/>
          <a:ln w="9525">
            <a:noFill/>
            <a:miter lim="800000"/>
            <a:headEnd/>
            <a:tailEnd/>
          </a:ln>
        </p:spPr>
        <p:txBody>
          <a:bodyPr wrap="none">
            <a:spAutoFit/>
          </a:bodyPr>
          <a:lstStyle/>
          <a:p>
            <a:r>
              <a:rPr lang="it-IT" b="1"/>
              <a:t>FEES</a:t>
            </a:r>
          </a:p>
        </p:txBody>
      </p:sp>
      <p:sp>
        <p:nvSpPr>
          <p:cNvPr id="125973" name="CasellaDiTesto 29"/>
          <p:cNvSpPr txBox="1">
            <a:spLocks noChangeArrowheads="1"/>
          </p:cNvSpPr>
          <p:nvPr/>
        </p:nvSpPr>
        <p:spPr bwMode="auto">
          <a:xfrm>
            <a:off x="7885113" y="5805488"/>
            <a:ext cx="787400" cy="369887"/>
          </a:xfrm>
          <a:prstGeom prst="rect">
            <a:avLst/>
          </a:prstGeom>
          <a:noFill/>
          <a:ln w="9525">
            <a:noFill/>
            <a:miter lim="800000"/>
            <a:headEnd/>
            <a:tailEnd/>
          </a:ln>
        </p:spPr>
        <p:txBody>
          <a:bodyPr wrap="none">
            <a:spAutoFit/>
          </a:bodyPr>
          <a:lstStyle/>
          <a:p>
            <a:r>
              <a:rPr lang="it-IT" b="1"/>
              <a:t>FEES</a:t>
            </a:r>
          </a:p>
        </p:txBody>
      </p:sp>
      <p:sp>
        <p:nvSpPr>
          <p:cNvPr id="125974" name="CasellaDiTesto 30"/>
          <p:cNvSpPr txBox="1">
            <a:spLocks noChangeArrowheads="1"/>
          </p:cNvSpPr>
          <p:nvPr/>
        </p:nvSpPr>
        <p:spPr bwMode="auto">
          <a:xfrm>
            <a:off x="7885113" y="1844675"/>
            <a:ext cx="654050" cy="584200"/>
          </a:xfrm>
          <a:prstGeom prst="rect">
            <a:avLst/>
          </a:prstGeom>
          <a:noFill/>
          <a:ln w="9525">
            <a:noFill/>
            <a:miter lim="800000"/>
            <a:headEnd/>
            <a:tailEnd/>
          </a:ln>
        </p:spPr>
        <p:txBody>
          <a:bodyPr wrap="none">
            <a:spAutoFit/>
          </a:bodyPr>
          <a:lstStyle/>
          <a:p>
            <a:r>
              <a:rPr lang="it-IT" b="1"/>
              <a:t>VFS</a:t>
            </a:r>
          </a:p>
          <a:p>
            <a:r>
              <a:rPr lang="it-IT" sz="1400"/>
              <a:t>FEES</a:t>
            </a:r>
          </a:p>
        </p:txBody>
      </p:sp>
      <p:sp>
        <p:nvSpPr>
          <p:cNvPr id="125975" name="CasellaDiTesto 31"/>
          <p:cNvSpPr txBox="1">
            <a:spLocks noChangeArrowheads="1"/>
          </p:cNvSpPr>
          <p:nvPr/>
        </p:nvSpPr>
        <p:spPr bwMode="auto">
          <a:xfrm>
            <a:off x="7885113" y="2492375"/>
            <a:ext cx="654050" cy="585788"/>
          </a:xfrm>
          <a:prstGeom prst="rect">
            <a:avLst/>
          </a:prstGeom>
          <a:noFill/>
          <a:ln w="9525">
            <a:noFill/>
            <a:miter lim="800000"/>
            <a:headEnd/>
            <a:tailEnd/>
          </a:ln>
        </p:spPr>
        <p:txBody>
          <a:bodyPr wrap="none">
            <a:spAutoFit/>
          </a:bodyPr>
          <a:lstStyle/>
          <a:p>
            <a:r>
              <a:rPr lang="it-IT" b="1"/>
              <a:t>VFS</a:t>
            </a:r>
          </a:p>
          <a:p>
            <a:r>
              <a:rPr lang="it-IT" sz="1400"/>
              <a:t>FEES</a:t>
            </a:r>
          </a:p>
        </p:txBody>
      </p:sp>
      <p:sp>
        <p:nvSpPr>
          <p:cNvPr id="125976" name="CasellaDiTesto 33"/>
          <p:cNvSpPr txBox="1">
            <a:spLocks noChangeArrowheads="1"/>
          </p:cNvSpPr>
          <p:nvPr/>
        </p:nvSpPr>
        <p:spPr bwMode="auto">
          <a:xfrm>
            <a:off x="7885113" y="5300663"/>
            <a:ext cx="533400" cy="307975"/>
          </a:xfrm>
          <a:prstGeom prst="rect">
            <a:avLst/>
          </a:prstGeom>
          <a:noFill/>
          <a:ln w="9525">
            <a:noFill/>
            <a:miter lim="800000"/>
            <a:headEnd/>
            <a:tailEnd/>
          </a:ln>
        </p:spPr>
        <p:txBody>
          <a:bodyPr wrap="none">
            <a:spAutoFit/>
          </a:bodyPr>
          <a:lstStyle/>
          <a:p>
            <a:r>
              <a:rPr lang="it-IT" sz="1400"/>
              <a:t>VFS</a:t>
            </a:r>
          </a:p>
        </p:txBody>
      </p:sp>
      <p:sp>
        <p:nvSpPr>
          <p:cNvPr id="125977" name="CasellaDiTesto 34"/>
          <p:cNvSpPr txBox="1">
            <a:spLocks noChangeArrowheads="1"/>
          </p:cNvSpPr>
          <p:nvPr/>
        </p:nvSpPr>
        <p:spPr bwMode="auto">
          <a:xfrm>
            <a:off x="7885113" y="6092825"/>
            <a:ext cx="633412" cy="369888"/>
          </a:xfrm>
          <a:prstGeom prst="rect">
            <a:avLst/>
          </a:prstGeom>
          <a:noFill/>
          <a:ln w="9525">
            <a:noFill/>
            <a:miter lim="800000"/>
            <a:headEnd/>
            <a:tailEnd/>
          </a:ln>
        </p:spPr>
        <p:txBody>
          <a:bodyPr wrap="none">
            <a:spAutoFit/>
          </a:bodyPr>
          <a:lstStyle/>
          <a:p>
            <a:r>
              <a:rPr lang="it-IT" b="1"/>
              <a:t>VFS</a:t>
            </a:r>
          </a:p>
        </p:txBody>
      </p:sp>
      <p:sp>
        <p:nvSpPr>
          <p:cNvPr id="125978" name="CasellaDiTesto 35"/>
          <p:cNvSpPr txBox="1">
            <a:spLocks noChangeArrowheads="1"/>
          </p:cNvSpPr>
          <p:nvPr/>
        </p:nvSpPr>
        <p:spPr bwMode="auto">
          <a:xfrm>
            <a:off x="7888288" y="3429000"/>
            <a:ext cx="787400" cy="646113"/>
          </a:xfrm>
          <a:prstGeom prst="rect">
            <a:avLst/>
          </a:prstGeom>
          <a:noFill/>
          <a:ln w="9525">
            <a:noFill/>
            <a:miter lim="800000"/>
            <a:headEnd/>
            <a:tailEnd/>
          </a:ln>
        </p:spPr>
        <p:txBody>
          <a:bodyPr wrap="none">
            <a:spAutoFit/>
          </a:bodyPr>
          <a:lstStyle/>
          <a:p>
            <a:r>
              <a:rPr lang="it-IT" b="1"/>
              <a:t>VFS</a:t>
            </a:r>
          </a:p>
          <a:p>
            <a:r>
              <a:rPr lang="it-IT" b="1"/>
              <a:t>FEES</a:t>
            </a:r>
          </a:p>
        </p:txBody>
      </p:sp>
      <p:sp>
        <p:nvSpPr>
          <p:cNvPr id="39" name="Freccia a destra 38"/>
          <p:cNvSpPr/>
          <p:nvPr/>
        </p:nvSpPr>
        <p:spPr>
          <a:xfrm>
            <a:off x="6435725" y="1989138"/>
            <a:ext cx="1008063" cy="215900"/>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t-IT"/>
          </a:p>
        </p:txBody>
      </p:sp>
      <p:sp>
        <p:nvSpPr>
          <p:cNvPr id="40" name="Freccia a destra 39"/>
          <p:cNvSpPr/>
          <p:nvPr/>
        </p:nvSpPr>
        <p:spPr>
          <a:xfrm>
            <a:off x="6443663" y="2636838"/>
            <a:ext cx="1008062" cy="215900"/>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t-IT"/>
          </a:p>
        </p:txBody>
      </p:sp>
      <p:sp>
        <p:nvSpPr>
          <p:cNvPr id="41" name="Freccia a destra 40"/>
          <p:cNvSpPr/>
          <p:nvPr/>
        </p:nvSpPr>
        <p:spPr>
          <a:xfrm>
            <a:off x="6435725" y="3644900"/>
            <a:ext cx="1008063" cy="215900"/>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t-IT"/>
          </a:p>
        </p:txBody>
      </p:sp>
      <p:sp>
        <p:nvSpPr>
          <p:cNvPr id="42" name="Freccia a destra 41"/>
          <p:cNvSpPr/>
          <p:nvPr/>
        </p:nvSpPr>
        <p:spPr>
          <a:xfrm>
            <a:off x="6516688" y="5300663"/>
            <a:ext cx="1008062" cy="215900"/>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t-IT"/>
          </a:p>
        </p:txBody>
      </p:sp>
      <p:sp>
        <p:nvSpPr>
          <p:cNvPr id="43" name="Freccia a destra 42"/>
          <p:cNvSpPr/>
          <p:nvPr/>
        </p:nvSpPr>
        <p:spPr>
          <a:xfrm>
            <a:off x="6516688" y="6092825"/>
            <a:ext cx="1008062" cy="215900"/>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t-IT"/>
          </a:p>
        </p:txBody>
      </p:sp>
      <p:sp>
        <p:nvSpPr>
          <p:cNvPr id="33" name="CasellaDiTesto 32"/>
          <p:cNvSpPr txBox="1"/>
          <p:nvPr/>
        </p:nvSpPr>
        <p:spPr>
          <a:xfrm>
            <a:off x="1403350" y="3213100"/>
            <a:ext cx="6192838" cy="923925"/>
          </a:xfrm>
          <a:prstGeom prst="rect">
            <a:avLst/>
          </a:prstGeom>
          <a:ln/>
        </p:spPr>
        <p:style>
          <a:lnRef idx="1">
            <a:schemeClr val="accent6"/>
          </a:lnRef>
          <a:fillRef idx="2">
            <a:schemeClr val="accent6"/>
          </a:fillRef>
          <a:effectRef idx="1">
            <a:schemeClr val="accent6"/>
          </a:effectRef>
          <a:fontRef idx="minor">
            <a:schemeClr val="dk1"/>
          </a:fontRef>
        </p:style>
        <p:txBody>
          <a:bodyPr>
            <a:spAutoFit/>
          </a:bodyPr>
          <a:lstStyle/>
          <a:p>
            <a:pPr algn="ctr">
              <a:defRPr/>
            </a:pPr>
            <a:r>
              <a:rPr lang="it-IT" dirty="0"/>
              <a:t>Affaticamento (70%), riduzione della </a:t>
            </a:r>
            <a:r>
              <a:rPr lang="it-IT" dirty="0" err="1"/>
              <a:t>sensibiltà</a:t>
            </a:r>
            <a:r>
              <a:rPr lang="it-IT" dirty="0"/>
              <a:t>, difficoltà nel mantenimento della postura (emiparesi)</a:t>
            </a:r>
          </a:p>
          <a:p>
            <a:pPr algn="ctr">
              <a:defRPr/>
            </a:pPr>
            <a:r>
              <a:rPr lang="it-IT" dirty="0"/>
              <a:t>Rendono più indicata l’esecuzione della FEES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dissolve">
                                      <p:cBhvr>
                                        <p:cTn id="7"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ttangolo 18"/>
          <p:cNvSpPr/>
          <p:nvPr/>
        </p:nvSpPr>
        <p:spPr>
          <a:xfrm>
            <a:off x="6732240" y="1340768"/>
            <a:ext cx="1872208" cy="5328592"/>
          </a:xfrm>
          <a:prstGeom prst="rect">
            <a:avLst/>
          </a:prstGeom>
        </p:spPr>
        <p:style>
          <a:lnRef idx="0">
            <a:schemeClr val="accent5"/>
          </a:lnRef>
          <a:fillRef idx="3">
            <a:schemeClr val="accent5"/>
          </a:fillRef>
          <a:effectRef idx="3">
            <a:schemeClr val="accent5"/>
          </a:effectRef>
          <a:fontRef idx="minor">
            <a:schemeClr val="lt1"/>
          </a:fontRef>
        </p:style>
        <p:txBody>
          <a:bodyPr anchor="ctr"/>
          <a:lstStyle/>
          <a:p>
            <a:pPr algn="ctr">
              <a:defRPr/>
            </a:pPr>
            <a:endParaRPr lang="it-IT"/>
          </a:p>
        </p:txBody>
      </p:sp>
      <p:sp>
        <p:nvSpPr>
          <p:cNvPr id="3" name="Titolo 1"/>
          <p:cNvSpPr>
            <a:spLocks noGrp="1"/>
          </p:cNvSpPr>
          <p:nvPr>
            <p:ph type="title"/>
          </p:nvPr>
        </p:nvSpPr>
        <p:spPr>
          <a:xfrm>
            <a:off x="1752600" y="115888"/>
            <a:ext cx="5627688" cy="720725"/>
          </a:xfrm>
        </p:spPr>
        <p:style>
          <a:lnRef idx="1">
            <a:schemeClr val="accent2"/>
          </a:lnRef>
          <a:fillRef idx="3">
            <a:schemeClr val="accent2"/>
          </a:fillRef>
          <a:effectRef idx="2">
            <a:schemeClr val="accent2"/>
          </a:effectRef>
          <a:fontRef idx="minor">
            <a:schemeClr val="lt1"/>
          </a:fontRef>
        </p:style>
        <p:txBody>
          <a:bodyPr/>
          <a:lstStyle/>
          <a:p>
            <a:pPr>
              <a:defRPr/>
            </a:pPr>
            <a:r>
              <a:rPr lang="it-IT" dirty="0" smtClean="0"/>
              <a:t>Patologie</a:t>
            </a:r>
            <a:endParaRPr lang="it-IT" dirty="0"/>
          </a:p>
        </p:txBody>
      </p:sp>
      <p:sp>
        <p:nvSpPr>
          <p:cNvPr id="126981" name="CasellaDiTesto 3"/>
          <p:cNvSpPr txBox="1">
            <a:spLocks noChangeArrowheads="1"/>
          </p:cNvSpPr>
          <p:nvPr/>
        </p:nvSpPr>
        <p:spPr bwMode="auto">
          <a:xfrm>
            <a:off x="468313" y="1485900"/>
            <a:ext cx="3043237" cy="647700"/>
          </a:xfrm>
          <a:prstGeom prst="rect">
            <a:avLst/>
          </a:prstGeom>
          <a:noFill/>
          <a:ln w="9525">
            <a:noFill/>
            <a:miter lim="800000"/>
            <a:headEnd/>
            <a:tailEnd/>
          </a:ln>
        </p:spPr>
        <p:txBody>
          <a:bodyPr wrap="none">
            <a:spAutoFit/>
          </a:bodyPr>
          <a:lstStyle/>
          <a:p>
            <a:r>
              <a:rPr lang="it-IT" b="1"/>
              <a:t>Patologia dei nervi cranici</a:t>
            </a:r>
          </a:p>
          <a:p>
            <a:r>
              <a:rPr lang="it-IT"/>
              <a:t>(V, VII,IX,X,XII)</a:t>
            </a:r>
          </a:p>
        </p:txBody>
      </p:sp>
      <p:sp>
        <p:nvSpPr>
          <p:cNvPr id="126982" name="CasellaDiTesto 4"/>
          <p:cNvSpPr txBox="1">
            <a:spLocks noChangeArrowheads="1"/>
          </p:cNvSpPr>
          <p:nvPr/>
        </p:nvSpPr>
        <p:spPr bwMode="auto">
          <a:xfrm>
            <a:off x="7092950" y="1476375"/>
            <a:ext cx="787400" cy="584200"/>
          </a:xfrm>
          <a:prstGeom prst="rect">
            <a:avLst/>
          </a:prstGeom>
          <a:noFill/>
          <a:ln w="9525">
            <a:noFill/>
            <a:miter lim="800000"/>
            <a:headEnd/>
            <a:tailEnd/>
          </a:ln>
        </p:spPr>
        <p:txBody>
          <a:bodyPr wrap="none">
            <a:spAutoFit/>
          </a:bodyPr>
          <a:lstStyle/>
          <a:p>
            <a:r>
              <a:rPr lang="it-IT" b="1"/>
              <a:t>FEES</a:t>
            </a:r>
          </a:p>
          <a:p>
            <a:r>
              <a:rPr lang="it-IT" sz="1400"/>
              <a:t>VFS</a:t>
            </a:r>
          </a:p>
        </p:txBody>
      </p:sp>
      <p:sp>
        <p:nvSpPr>
          <p:cNvPr id="126983" name="CasellaDiTesto 5"/>
          <p:cNvSpPr txBox="1">
            <a:spLocks noChangeArrowheads="1"/>
          </p:cNvSpPr>
          <p:nvPr/>
        </p:nvSpPr>
        <p:spPr bwMode="auto">
          <a:xfrm>
            <a:off x="442913" y="2420938"/>
            <a:ext cx="4057650" cy="369887"/>
          </a:xfrm>
          <a:prstGeom prst="rect">
            <a:avLst/>
          </a:prstGeom>
          <a:noFill/>
          <a:ln w="9525">
            <a:noFill/>
            <a:miter lim="800000"/>
            <a:headEnd/>
            <a:tailEnd/>
          </a:ln>
        </p:spPr>
        <p:txBody>
          <a:bodyPr wrap="none">
            <a:spAutoFit/>
          </a:bodyPr>
          <a:lstStyle/>
          <a:p>
            <a:r>
              <a:rPr lang="it-IT" b="1"/>
              <a:t>Sindrome bulbare e pseudobulbare</a:t>
            </a:r>
          </a:p>
        </p:txBody>
      </p:sp>
      <p:sp>
        <p:nvSpPr>
          <p:cNvPr id="126984" name="CasellaDiTesto 6"/>
          <p:cNvSpPr txBox="1">
            <a:spLocks noChangeArrowheads="1"/>
          </p:cNvSpPr>
          <p:nvPr/>
        </p:nvSpPr>
        <p:spPr bwMode="auto">
          <a:xfrm>
            <a:off x="7092950" y="2565400"/>
            <a:ext cx="787400" cy="614363"/>
          </a:xfrm>
          <a:prstGeom prst="rect">
            <a:avLst/>
          </a:prstGeom>
          <a:noFill/>
          <a:ln w="9525">
            <a:noFill/>
            <a:miter lim="800000"/>
            <a:headEnd/>
            <a:tailEnd/>
          </a:ln>
        </p:spPr>
        <p:txBody>
          <a:bodyPr wrap="none">
            <a:spAutoFit/>
          </a:bodyPr>
          <a:lstStyle/>
          <a:p>
            <a:r>
              <a:rPr lang="it-IT" b="1"/>
              <a:t>FEES</a:t>
            </a:r>
          </a:p>
          <a:p>
            <a:r>
              <a:rPr lang="it-IT" sz="1600"/>
              <a:t>VFS</a:t>
            </a:r>
          </a:p>
        </p:txBody>
      </p:sp>
      <p:sp>
        <p:nvSpPr>
          <p:cNvPr id="126985" name="CasellaDiTesto 7"/>
          <p:cNvSpPr txBox="1">
            <a:spLocks noChangeArrowheads="1"/>
          </p:cNvSpPr>
          <p:nvPr/>
        </p:nvSpPr>
        <p:spPr bwMode="auto">
          <a:xfrm>
            <a:off x="468313" y="3644900"/>
            <a:ext cx="1979612" cy="369888"/>
          </a:xfrm>
          <a:prstGeom prst="rect">
            <a:avLst/>
          </a:prstGeom>
          <a:noFill/>
          <a:ln w="9525">
            <a:noFill/>
            <a:miter lim="800000"/>
            <a:headEnd/>
            <a:tailEnd/>
          </a:ln>
        </p:spPr>
        <p:txBody>
          <a:bodyPr wrap="none">
            <a:spAutoFit/>
          </a:bodyPr>
          <a:lstStyle/>
          <a:p>
            <a:r>
              <a:rPr lang="it-IT" b="1"/>
              <a:t>Miastenia gravis</a:t>
            </a:r>
          </a:p>
        </p:txBody>
      </p:sp>
      <p:sp>
        <p:nvSpPr>
          <p:cNvPr id="126986" name="CasellaDiTesto 8"/>
          <p:cNvSpPr txBox="1">
            <a:spLocks noChangeArrowheads="1"/>
          </p:cNvSpPr>
          <p:nvPr/>
        </p:nvSpPr>
        <p:spPr bwMode="auto">
          <a:xfrm>
            <a:off x="7092950" y="3716338"/>
            <a:ext cx="1373188" cy="862012"/>
          </a:xfrm>
          <a:prstGeom prst="rect">
            <a:avLst/>
          </a:prstGeom>
          <a:noFill/>
          <a:ln w="9525">
            <a:noFill/>
            <a:miter lim="800000"/>
            <a:headEnd/>
            <a:tailEnd/>
          </a:ln>
        </p:spPr>
        <p:txBody>
          <a:bodyPr wrap="none">
            <a:spAutoFit/>
          </a:bodyPr>
          <a:lstStyle/>
          <a:p>
            <a:r>
              <a:rPr lang="it-IT" b="1"/>
              <a:t>VFS</a:t>
            </a:r>
          </a:p>
          <a:p>
            <a:r>
              <a:rPr lang="it-IT" b="1"/>
              <a:t>FEES</a:t>
            </a:r>
          </a:p>
          <a:p>
            <a:r>
              <a:rPr lang="it-IT" sz="1400"/>
              <a:t>(affaticamento)</a:t>
            </a:r>
          </a:p>
        </p:txBody>
      </p:sp>
      <p:sp>
        <p:nvSpPr>
          <p:cNvPr id="126987" name="CasellaDiTesto 13"/>
          <p:cNvSpPr txBox="1">
            <a:spLocks noChangeArrowheads="1"/>
          </p:cNvSpPr>
          <p:nvPr/>
        </p:nvSpPr>
        <p:spPr bwMode="auto">
          <a:xfrm>
            <a:off x="468313" y="4797425"/>
            <a:ext cx="2184400" cy="368300"/>
          </a:xfrm>
          <a:prstGeom prst="rect">
            <a:avLst/>
          </a:prstGeom>
          <a:noFill/>
          <a:ln w="9525">
            <a:noFill/>
            <a:miter lim="800000"/>
            <a:headEnd/>
            <a:tailEnd/>
          </a:ln>
        </p:spPr>
        <p:txBody>
          <a:bodyPr wrap="none">
            <a:spAutoFit/>
          </a:bodyPr>
          <a:lstStyle/>
          <a:p>
            <a:r>
              <a:rPr lang="it-IT" b="1"/>
              <a:t>Sd. Guilliain Barrè</a:t>
            </a:r>
          </a:p>
        </p:txBody>
      </p:sp>
      <p:sp>
        <p:nvSpPr>
          <p:cNvPr id="126988" name="CasellaDiTesto 14"/>
          <p:cNvSpPr txBox="1">
            <a:spLocks noChangeArrowheads="1"/>
          </p:cNvSpPr>
          <p:nvPr/>
        </p:nvSpPr>
        <p:spPr bwMode="auto">
          <a:xfrm>
            <a:off x="468313" y="5805488"/>
            <a:ext cx="2017712" cy="369887"/>
          </a:xfrm>
          <a:prstGeom prst="rect">
            <a:avLst/>
          </a:prstGeom>
          <a:noFill/>
          <a:ln w="9525">
            <a:noFill/>
            <a:miter lim="800000"/>
            <a:headEnd/>
            <a:tailEnd/>
          </a:ln>
        </p:spPr>
        <p:txBody>
          <a:bodyPr wrap="none">
            <a:spAutoFit/>
          </a:bodyPr>
          <a:lstStyle/>
          <a:p>
            <a:r>
              <a:rPr lang="it-IT" b="1"/>
              <a:t>Sclerosi Multipla</a:t>
            </a:r>
          </a:p>
        </p:txBody>
      </p:sp>
      <p:sp>
        <p:nvSpPr>
          <p:cNvPr id="126989" name="CasellaDiTesto 16"/>
          <p:cNvSpPr txBox="1">
            <a:spLocks noChangeArrowheads="1"/>
          </p:cNvSpPr>
          <p:nvPr/>
        </p:nvSpPr>
        <p:spPr bwMode="auto">
          <a:xfrm>
            <a:off x="7092950" y="5795963"/>
            <a:ext cx="787400" cy="585787"/>
          </a:xfrm>
          <a:prstGeom prst="rect">
            <a:avLst/>
          </a:prstGeom>
          <a:noFill/>
          <a:ln w="9525">
            <a:noFill/>
            <a:miter lim="800000"/>
            <a:headEnd/>
            <a:tailEnd/>
          </a:ln>
        </p:spPr>
        <p:txBody>
          <a:bodyPr wrap="none">
            <a:spAutoFit/>
          </a:bodyPr>
          <a:lstStyle/>
          <a:p>
            <a:r>
              <a:rPr lang="it-IT" b="1"/>
              <a:t>FEES</a:t>
            </a:r>
          </a:p>
          <a:p>
            <a:r>
              <a:rPr lang="it-IT" sz="1400"/>
              <a:t>VFS</a:t>
            </a:r>
          </a:p>
        </p:txBody>
      </p:sp>
      <p:sp>
        <p:nvSpPr>
          <p:cNvPr id="126990" name="CasellaDiTesto 17"/>
          <p:cNvSpPr txBox="1">
            <a:spLocks noChangeArrowheads="1"/>
          </p:cNvSpPr>
          <p:nvPr/>
        </p:nvSpPr>
        <p:spPr bwMode="auto">
          <a:xfrm>
            <a:off x="7097713" y="4868863"/>
            <a:ext cx="787400" cy="585787"/>
          </a:xfrm>
          <a:prstGeom prst="rect">
            <a:avLst/>
          </a:prstGeom>
          <a:noFill/>
          <a:ln w="9525">
            <a:noFill/>
            <a:miter lim="800000"/>
            <a:headEnd/>
            <a:tailEnd/>
          </a:ln>
        </p:spPr>
        <p:txBody>
          <a:bodyPr wrap="none">
            <a:spAutoFit/>
          </a:bodyPr>
          <a:lstStyle/>
          <a:p>
            <a:r>
              <a:rPr lang="it-IT" b="1"/>
              <a:t>FEES</a:t>
            </a:r>
          </a:p>
          <a:p>
            <a:r>
              <a:rPr lang="it-IT" sz="1400"/>
              <a:t>VFS</a:t>
            </a:r>
          </a:p>
        </p:txBody>
      </p:sp>
      <p:sp>
        <p:nvSpPr>
          <p:cNvPr id="20" name="Freccia a destra 19"/>
          <p:cNvSpPr/>
          <p:nvPr/>
        </p:nvSpPr>
        <p:spPr>
          <a:xfrm>
            <a:off x="5219700" y="1628775"/>
            <a:ext cx="1008063" cy="215900"/>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t-IT"/>
          </a:p>
        </p:txBody>
      </p:sp>
      <p:sp>
        <p:nvSpPr>
          <p:cNvPr id="21" name="Freccia a destra 20"/>
          <p:cNvSpPr/>
          <p:nvPr/>
        </p:nvSpPr>
        <p:spPr>
          <a:xfrm>
            <a:off x="5229225" y="2636838"/>
            <a:ext cx="1008063" cy="215900"/>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t-IT"/>
          </a:p>
        </p:txBody>
      </p:sp>
      <p:sp>
        <p:nvSpPr>
          <p:cNvPr id="22" name="Freccia a destra 21"/>
          <p:cNvSpPr/>
          <p:nvPr/>
        </p:nvSpPr>
        <p:spPr>
          <a:xfrm>
            <a:off x="5219700" y="4941888"/>
            <a:ext cx="1008063" cy="215900"/>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t-IT"/>
          </a:p>
        </p:txBody>
      </p:sp>
      <p:sp>
        <p:nvSpPr>
          <p:cNvPr id="23" name="Freccia a destra 22"/>
          <p:cNvSpPr/>
          <p:nvPr/>
        </p:nvSpPr>
        <p:spPr>
          <a:xfrm>
            <a:off x="5219700" y="5949950"/>
            <a:ext cx="1008063" cy="215900"/>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t-IT"/>
          </a:p>
        </p:txBody>
      </p:sp>
      <p:sp>
        <p:nvSpPr>
          <p:cNvPr id="24" name="Freccia a destra 23"/>
          <p:cNvSpPr/>
          <p:nvPr/>
        </p:nvSpPr>
        <p:spPr>
          <a:xfrm>
            <a:off x="5219700" y="3789363"/>
            <a:ext cx="1008063" cy="215900"/>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t-IT"/>
          </a:p>
        </p:txBody>
      </p:sp>
      <p:sp>
        <p:nvSpPr>
          <p:cNvPr id="126996" name="CasellaDiTesto 24"/>
          <p:cNvSpPr txBox="1">
            <a:spLocks noChangeArrowheads="1"/>
          </p:cNvSpPr>
          <p:nvPr/>
        </p:nvSpPr>
        <p:spPr bwMode="auto">
          <a:xfrm>
            <a:off x="468313" y="2708275"/>
            <a:ext cx="4254500" cy="739775"/>
          </a:xfrm>
          <a:prstGeom prst="rect">
            <a:avLst/>
          </a:prstGeom>
          <a:noFill/>
          <a:ln w="9525">
            <a:noFill/>
            <a:miter lim="800000"/>
            <a:headEnd/>
            <a:tailEnd/>
          </a:ln>
        </p:spPr>
        <p:txBody>
          <a:bodyPr wrap="none">
            <a:spAutoFit/>
          </a:bodyPr>
          <a:lstStyle/>
          <a:p>
            <a:r>
              <a:rPr lang="it-IT" sz="1400"/>
              <a:t>Alterazioni della mobilità palatale, faringea, linguale</a:t>
            </a:r>
          </a:p>
          <a:p>
            <a:r>
              <a:rPr lang="it-IT" sz="1400"/>
              <a:t>Alterzioni della sensibilità</a:t>
            </a:r>
          </a:p>
          <a:p>
            <a:r>
              <a:rPr lang="it-IT" sz="1400"/>
              <a:t>Alterzione della fase oro-faringea e faringea</a:t>
            </a:r>
          </a:p>
        </p:txBody>
      </p:sp>
      <p:sp>
        <p:nvSpPr>
          <p:cNvPr id="126997" name="CasellaDiTesto 25"/>
          <p:cNvSpPr txBox="1">
            <a:spLocks noChangeArrowheads="1"/>
          </p:cNvSpPr>
          <p:nvPr/>
        </p:nvSpPr>
        <p:spPr bwMode="auto">
          <a:xfrm>
            <a:off x="468313" y="3941763"/>
            <a:ext cx="4381500" cy="739775"/>
          </a:xfrm>
          <a:prstGeom prst="rect">
            <a:avLst/>
          </a:prstGeom>
          <a:noFill/>
          <a:ln w="9525">
            <a:noFill/>
            <a:miter lim="800000"/>
            <a:headEnd/>
            <a:tailEnd/>
          </a:ln>
        </p:spPr>
        <p:txBody>
          <a:bodyPr wrap="none">
            <a:spAutoFit/>
          </a:bodyPr>
          <a:lstStyle/>
          <a:p>
            <a:r>
              <a:rPr lang="it-IT" sz="1400"/>
              <a:t>Ridotta continenza dei meccanismi valvolari</a:t>
            </a:r>
          </a:p>
          <a:p>
            <a:r>
              <a:rPr lang="it-IT" sz="1400"/>
              <a:t>Ridotta clereance faringea</a:t>
            </a:r>
          </a:p>
          <a:p>
            <a:r>
              <a:rPr lang="it-IT" sz="1400"/>
              <a:t>Alterazione coordinazione respirazione - deglutizione</a:t>
            </a:r>
          </a:p>
        </p:txBody>
      </p:sp>
      <p:sp>
        <p:nvSpPr>
          <p:cNvPr id="126998" name="CasellaDiTesto 26"/>
          <p:cNvSpPr txBox="1">
            <a:spLocks noChangeArrowheads="1"/>
          </p:cNvSpPr>
          <p:nvPr/>
        </p:nvSpPr>
        <p:spPr bwMode="auto">
          <a:xfrm>
            <a:off x="468313" y="5157788"/>
            <a:ext cx="4529137" cy="522287"/>
          </a:xfrm>
          <a:prstGeom prst="rect">
            <a:avLst/>
          </a:prstGeom>
          <a:noFill/>
          <a:ln w="9525">
            <a:noFill/>
            <a:miter lim="800000"/>
            <a:headEnd/>
            <a:tailEnd/>
          </a:ln>
        </p:spPr>
        <p:txBody>
          <a:bodyPr wrap="none">
            <a:spAutoFit/>
          </a:bodyPr>
          <a:lstStyle/>
          <a:p>
            <a:r>
              <a:rPr lang="it-IT" sz="1400"/>
              <a:t>Coinvolgimento della fase orale, orofaringea e faringea</a:t>
            </a:r>
          </a:p>
          <a:p>
            <a:r>
              <a:rPr lang="it-IT" sz="1400"/>
              <a:t>Deficit motorio variabile</a:t>
            </a:r>
          </a:p>
        </p:txBody>
      </p:sp>
      <p:sp>
        <p:nvSpPr>
          <p:cNvPr id="126999" name="CasellaDiTesto 27"/>
          <p:cNvSpPr txBox="1">
            <a:spLocks noChangeArrowheads="1"/>
          </p:cNvSpPr>
          <p:nvPr/>
        </p:nvSpPr>
        <p:spPr bwMode="auto">
          <a:xfrm>
            <a:off x="468313" y="6092825"/>
            <a:ext cx="3251200" cy="523875"/>
          </a:xfrm>
          <a:prstGeom prst="rect">
            <a:avLst/>
          </a:prstGeom>
          <a:noFill/>
          <a:ln w="9525">
            <a:noFill/>
            <a:miter lim="800000"/>
            <a:headEnd/>
            <a:tailEnd/>
          </a:ln>
        </p:spPr>
        <p:txBody>
          <a:bodyPr wrap="none">
            <a:spAutoFit/>
          </a:bodyPr>
          <a:lstStyle/>
          <a:p>
            <a:r>
              <a:rPr lang="it-IT" sz="1400"/>
              <a:t>Deficit sensitivo e motorio variabile</a:t>
            </a:r>
          </a:p>
          <a:p>
            <a:r>
              <a:rPr lang="it-IT" sz="1400"/>
              <a:t>Possibile coinvolgimento di tutte le fasi</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Rectangle 3"/>
          <p:cNvSpPr>
            <a:spLocks noGrp="1" noChangeArrowheads="1"/>
          </p:cNvSpPr>
          <p:nvPr>
            <p:ph type="body" idx="1"/>
          </p:nvPr>
        </p:nvSpPr>
        <p:spPr>
          <a:xfrm>
            <a:off x="827088" y="1916113"/>
            <a:ext cx="7797800" cy="4525962"/>
          </a:xfrm>
        </p:spPr>
        <p:txBody>
          <a:bodyPr/>
          <a:lstStyle/>
          <a:p>
            <a:pPr eaLnBrk="1" hangingPunct="1">
              <a:lnSpc>
                <a:spcPct val="90000"/>
              </a:lnSpc>
              <a:buFontTx/>
              <a:buNone/>
            </a:pPr>
            <a:r>
              <a:rPr lang="it-IT" dirty="0" smtClean="0"/>
              <a:t>Anamnesi</a:t>
            </a:r>
          </a:p>
          <a:p>
            <a:pPr eaLnBrk="1" hangingPunct="1">
              <a:lnSpc>
                <a:spcPct val="90000"/>
              </a:lnSpc>
            </a:pPr>
            <a:endParaRPr lang="it-IT" dirty="0" smtClean="0"/>
          </a:p>
          <a:p>
            <a:pPr eaLnBrk="1" hangingPunct="1">
              <a:lnSpc>
                <a:spcPct val="90000"/>
              </a:lnSpc>
              <a:buFontTx/>
              <a:buNone/>
            </a:pPr>
            <a:r>
              <a:rPr lang="it-IT" dirty="0" smtClean="0"/>
              <a:t>Valutazione clinica della disfagia </a:t>
            </a:r>
          </a:p>
          <a:p>
            <a:pPr eaLnBrk="1" hangingPunct="1">
              <a:lnSpc>
                <a:spcPct val="90000"/>
              </a:lnSpc>
              <a:buFontTx/>
              <a:buNone/>
            </a:pPr>
            <a:r>
              <a:rPr lang="it-IT" sz="2400" dirty="0" smtClean="0"/>
              <a:t>    (Esame obiettivo, Auscultazione </a:t>
            </a:r>
            <a:r>
              <a:rPr lang="it-IT" sz="2400" dirty="0" err="1" smtClean="0"/>
              <a:t>deglutitoria</a:t>
            </a:r>
            <a:r>
              <a:rPr lang="it-IT" sz="2400" dirty="0" smtClean="0"/>
              <a:t>, </a:t>
            </a:r>
            <a:r>
              <a:rPr lang="it-IT" sz="2400" dirty="0" err="1" smtClean="0"/>
              <a:t>Ossimetria</a:t>
            </a:r>
            <a:r>
              <a:rPr lang="it-IT" sz="2400" dirty="0" smtClean="0"/>
              <a:t> (SatO2))</a:t>
            </a:r>
            <a:endParaRPr lang="it-IT" dirty="0" smtClean="0"/>
          </a:p>
          <a:p>
            <a:pPr eaLnBrk="1" hangingPunct="1">
              <a:lnSpc>
                <a:spcPct val="90000"/>
              </a:lnSpc>
            </a:pPr>
            <a:endParaRPr lang="it-IT" dirty="0" smtClean="0"/>
          </a:p>
          <a:p>
            <a:pPr eaLnBrk="1" hangingPunct="1">
              <a:lnSpc>
                <a:spcPct val="90000"/>
              </a:lnSpc>
              <a:buFontTx/>
              <a:buNone/>
            </a:pPr>
            <a:r>
              <a:rPr lang="it-IT" dirty="0" smtClean="0"/>
              <a:t>Diagnostica strumentale</a:t>
            </a:r>
          </a:p>
        </p:txBody>
      </p:sp>
      <p:sp>
        <p:nvSpPr>
          <p:cNvPr id="4" name="Rettangolo arrotondato 3"/>
          <p:cNvSpPr/>
          <p:nvPr/>
        </p:nvSpPr>
        <p:spPr>
          <a:xfrm>
            <a:off x="539750" y="4652963"/>
            <a:ext cx="5111750" cy="79216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it-IT" sz="3200" dirty="0">
                <a:solidFill>
                  <a:schemeClr val="tx1"/>
                </a:solidFill>
              </a:rPr>
              <a:t>Diagnostica strumentale</a:t>
            </a:r>
          </a:p>
        </p:txBody>
      </p:sp>
      <p:sp>
        <p:nvSpPr>
          <p:cNvPr id="4098" name="Rectangle 2"/>
          <p:cNvSpPr>
            <a:spLocks noGrp="1" noChangeArrowheads="1"/>
          </p:cNvSpPr>
          <p:nvPr>
            <p:ph type="title"/>
          </p:nvPr>
        </p:nvSpPr>
        <p:spPr>
          <a:xfrm>
            <a:off x="457200" y="274638"/>
            <a:ext cx="8229600" cy="993775"/>
          </a:xfrm>
        </p:spPr>
        <p:style>
          <a:lnRef idx="1">
            <a:schemeClr val="accent2"/>
          </a:lnRef>
          <a:fillRef idx="3">
            <a:schemeClr val="accent2"/>
          </a:fillRef>
          <a:effectRef idx="2">
            <a:schemeClr val="accent2"/>
          </a:effectRef>
          <a:fontRef idx="minor">
            <a:schemeClr val="lt1"/>
          </a:fontRef>
        </p:style>
        <p:txBody>
          <a:bodyPr/>
          <a:lstStyle/>
          <a:p>
            <a:pPr eaLnBrk="1" hangingPunct="1">
              <a:defRPr/>
            </a:pPr>
            <a:r>
              <a:rPr lang="it-IT" sz="4000" b="1" dirty="0" smtClean="0"/>
              <a:t>La diagnostica </a:t>
            </a:r>
            <a:r>
              <a:rPr lang="it-IT" sz="4000" b="1" dirty="0" err="1" smtClean="0"/>
              <a:t>orl</a:t>
            </a:r>
            <a:r>
              <a:rPr lang="it-IT" sz="4000" b="1" dirty="0" smtClean="0"/>
              <a:t> nella disfagia</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iterate type="lt">
                                    <p:tmPct val="0"/>
                                  </p:iterate>
                                  <p:childTnLst>
                                    <p:set>
                                      <p:cBhvr>
                                        <p:cTn id="6" dur="1" fill="hold">
                                          <p:stCondLst>
                                            <p:cond delay="0"/>
                                          </p:stCondLst>
                                        </p:cTn>
                                        <p:tgtEl>
                                          <p:spTgt spid="4"/>
                                        </p:tgtEl>
                                        <p:attrNameLst>
                                          <p:attrName>style.visibility</p:attrName>
                                        </p:attrNameLst>
                                      </p:cBhvr>
                                      <p:to>
                                        <p:strVal val="visible"/>
                                      </p:to>
                                    </p:set>
                                    <p:animEffect transition="in" filter="dissolve">
                                      <p:cBhvr>
                                        <p:cTn id="7" dur="500"/>
                                        <p:tgtEl>
                                          <p:spTgt spid="4"/>
                                        </p:tgtEl>
                                      </p:cBhvr>
                                    </p:animEffect>
                                  </p:childTnLst>
                                </p:cTn>
                              </p:par>
                              <p:par>
                                <p:cTn id="8" presetID="27" presetClass="entr" presetSubtype="0" fill="hold" grpId="1" nodeType="withEffect">
                                  <p:stCondLst>
                                    <p:cond delay="0"/>
                                  </p:stCondLst>
                                  <p:iterate type="lt">
                                    <p:tmPct val="50000"/>
                                  </p:iterate>
                                  <p:childTnLst>
                                    <p:set>
                                      <p:cBhvr>
                                        <p:cTn id="9" dur="1" fill="hold">
                                          <p:stCondLst>
                                            <p:cond delay="0"/>
                                          </p:stCondLst>
                                        </p:cTn>
                                        <p:tgtEl>
                                          <p:spTgt spid="4"/>
                                        </p:tgtEl>
                                        <p:attrNameLst>
                                          <p:attrName>style.visibility</p:attrName>
                                        </p:attrNameLst>
                                      </p:cBhvr>
                                      <p:to>
                                        <p:strVal val="visible"/>
                                      </p:to>
                                    </p:set>
                                    <p:anim calcmode="discrete" valueType="clr">
                                      <p:cBhvr override="childStyle">
                                        <p:cTn id="10" dur="80"/>
                                        <p:tgtEl>
                                          <p:spTgt spid="4"/>
                                        </p:tgtEl>
                                        <p:attrNameLst>
                                          <p:attrName>style.color</p:attrName>
                                        </p:attrNameLst>
                                      </p:cBhvr>
                                      <p:tavLst>
                                        <p:tav tm="0">
                                          <p:val>
                                            <p:clrVal>
                                              <a:schemeClr val="accent2"/>
                                            </p:clrVal>
                                          </p:val>
                                        </p:tav>
                                        <p:tav tm="50000">
                                          <p:val>
                                            <p:clrVal>
                                              <a:schemeClr val="hlink"/>
                                            </p:clrVal>
                                          </p:val>
                                        </p:tav>
                                      </p:tavLst>
                                    </p:anim>
                                    <p:anim calcmode="discrete" valueType="clr">
                                      <p:cBhvr>
                                        <p:cTn id="11" dur="80"/>
                                        <p:tgtEl>
                                          <p:spTgt spid="4"/>
                                        </p:tgtEl>
                                        <p:attrNameLst>
                                          <p:attrName>fillcolor</p:attrName>
                                        </p:attrNameLst>
                                      </p:cBhvr>
                                      <p:tavLst>
                                        <p:tav tm="0">
                                          <p:val>
                                            <p:clrVal>
                                              <a:schemeClr val="accent2"/>
                                            </p:clrVal>
                                          </p:val>
                                        </p:tav>
                                        <p:tav tm="50000">
                                          <p:val>
                                            <p:clrVal>
                                              <a:schemeClr val="hlink"/>
                                            </p:clrVal>
                                          </p:val>
                                        </p:tav>
                                      </p:tavLst>
                                    </p:anim>
                                    <p:set>
                                      <p:cBhvr>
                                        <p:cTn id="12" dur="80"/>
                                        <p:tgtEl>
                                          <p:spTgt spid="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ttangolo 13"/>
          <p:cNvSpPr/>
          <p:nvPr/>
        </p:nvSpPr>
        <p:spPr>
          <a:xfrm>
            <a:off x="6732240" y="1268760"/>
            <a:ext cx="1656184" cy="5184576"/>
          </a:xfrm>
          <a:prstGeom prst="rect">
            <a:avLst/>
          </a:prstGeom>
        </p:spPr>
        <p:style>
          <a:lnRef idx="0">
            <a:schemeClr val="accent5"/>
          </a:lnRef>
          <a:fillRef idx="3">
            <a:schemeClr val="accent5"/>
          </a:fillRef>
          <a:effectRef idx="3">
            <a:schemeClr val="accent5"/>
          </a:effectRef>
          <a:fontRef idx="minor">
            <a:schemeClr val="lt1"/>
          </a:fontRef>
        </p:style>
        <p:txBody>
          <a:bodyPr anchor="ctr"/>
          <a:lstStyle/>
          <a:p>
            <a:pPr algn="ctr">
              <a:defRPr/>
            </a:pPr>
            <a:endParaRPr lang="it-IT"/>
          </a:p>
        </p:txBody>
      </p:sp>
      <p:sp>
        <p:nvSpPr>
          <p:cNvPr id="3" name="Titolo 1"/>
          <p:cNvSpPr>
            <a:spLocks noGrp="1"/>
          </p:cNvSpPr>
          <p:nvPr>
            <p:ph type="title"/>
          </p:nvPr>
        </p:nvSpPr>
        <p:spPr>
          <a:xfrm>
            <a:off x="1752600" y="115888"/>
            <a:ext cx="5627688" cy="720725"/>
          </a:xfrm>
        </p:spPr>
        <p:style>
          <a:lnRef idx="1">
            <a:schemeClr val="accent2"/>
          </a:lnRef>
          <a:fillRef idx="3">
            <a:schemeClr val="accent2"/>
          </a:fillRef>
          <a:effectRef idx="2">
            <a:schemeClr val="accent2"/>
          </a:effectRef>
          <a:fontRef idx="minor">
            <a:schemeClr val="lt1"/>
          </a:fontRef>
        </p:style>
        <p:txBody>
          <a:bodyPr/>
          <a:lstStyle/>
          <a:p>
            <a:pPr>
              <a:defRPr/>
            </a:pPr>
            <a:r>
              <a:rPr lang="it-IT" dirty="0" smtClean="0"/>
              <a:t>Patologie</a:t>
            </a:r>
            <a:endParaRPr lang="it-IT" dirty="0"/>
          </a:p>
        </p:txBody>
      </p:sp>
      <p:sp>
        <p:nvSpPr>
          <p:cNvPr id="128005" name="CasellaDiTesto 3"/>
          <p:cNvSpPr txBox="1">
            <a:spLocks noChangeArrowheads="1"/>
          </p:cNvSpPr>
          <p:nvPr/>
        </p:nvSpPr>
        <p:spPr bwMode="auto">
          <a:xfrm>
            <a:off x="468313" y="1484313"/>
            <a:ext cx="646112" cy="369887"/>
          </a:xfrm>
          <a:prstGeom prst="rect">
            <a:avLst/>
          </a:prstGeom>
          <a:noFill/>
          <a:ln w="9525">
            <a:noFill/>
            <a:miter lim="800000"/>
            <a:headEnd/>
            <a:tailEnd/>
          </a:ln>
        </p:spPr>
        <p:txBody>
          <a:bodyPr wrap="none">
            <a:spAutoFit/>
          </a:bodyPr>
          <a:lstStyle/>
          <a:p>
            <a:r>
              <a:rPr lang="it-IT" b="1"/>
              <a:t>SLA</a:t>
            </a:r>
          </a:p>
        </p:txBody>
      </p:sp>
      <p:sp>
        <p:nvSpPr>
          <p:cNvPr id="128006" name="CasellaDiTesto 4"/>
          <p:cNvSpPr txBox="1">
            <a:spLocks noChangeArrowheads="1"/>
          </p:cNvSpPr>
          <p:nvPr/>
        </p:nvSpPr>
        <p:spPr bwMode="auto">
          <a:xfrm>
            <a:off x="430213" y="2700338"/>
            <a:ext cx="1620837" cy="368300"/>
          </a:xfrm>
          <a:prstGeom prst="rect">
            <a:avLst/>
          </a:prstGeom>
          <a:noFill/>
          <a:ln w="9525">
            <a:noFill/>
            <a:miter lim="800000"/>
            <a:headEnd/>
            <a:tailEnd/>
          </a:ln>
        </p:spPr>
        <p:txBody>
          <a:bodyPr wrap="none">
            <a:spAutoFit/>
          </a:bodyPr>
          <a:lstStyle/>
          <a:p>
            <a:r>
              <a:rPr lang="it-IT" b="1"/>
              <a:t>M. Parkinson</a:t>
            </a:r>
          </a:p>
        </p:txBody>
      </p:sp>
      <p:sp>
        <p:nvSpPr>
          <p:cNvPr id="128007" name="CasellaDiTesto 5"/>
          <p:cNvSpPr txBox="1">
            <a:spLocks noChangeArrowheads="1"/>
          </p:cNvSpPr>
          <p:nvPr/>
        </p:nvSpPr>
        <p:spPr bwMode="auto">
          <a:xfrm>
            <a:off x="481013" y="4221163"/>
            <a:ext cx="4019550" cy="369887"/>
          </a:xfrm>
          <a:prstGeom prst="rect">
            <a:avLst/>
          </a:prstGeom>
          <a:noFill/>
          <a:ln w="9525">
            <a:noFill/>
            <a:miter lim="800000"/>
            <a:headEnd/>
            <a:tailEnd/>
          </a:ln>
        </p:spPr>
        <p:txBody>
          <a:bodyPr wrap="none">
            <a:spAutoFit/>
          </a:bodyPr>
          <a:lstStyle/>
          <a:p>
            <a:r>
              <a:rPr lang="it-IT" b="1"/>
              <a:t>Paralisi sopranucleare progressiva</a:t>
            </a:r>
          </a:p>
        </p:txBody>
      </p:sp>
      <p:sp>
        <p:nvSpPr>
          <p:cNvPr id="128008" name="CasellaDiTesto 7"/>
          <p:cNvSpPr txBox="1">
            <a:spLocks noChangeArrowheads="1"/>
          </p:cNvSpPr>
          <p:nvPr/>
        </p:nvSpPr>
        <p:spPr bwMode="auto">
          <a:xfrm>
            <a:off x="7158038" y="2771775"/>
            <a:ext cx="654050" cy="585788"/>
          </a:xfrm>
          <a:prstGeom prst="rect">
            <a:avLst/>
          </a:prstGeom>
          <a:noFill/>
          <a:ln w="9525">
            <a:noFill/>
            <a:miter lim="800000"/>
            <a:headEnd/>
            <a:tailEnd/>
          </a:ln>
        </p:spPr>
        <p:txBody>
          <a:bodyPr wrap="none">
            <a:spAutoFit/>
          </a:bodyPr>
          <a:lstStyle/>
          <a:p>
            <a:r>
              <a:rPr lang="it-IT" b="1"/>
              <a:t>VFS</a:t>
            </a:r>
          </a:p>
          <a:p>
            <a:r>
              <a:rPr lang="it-IT" sz="1400"/>
              <a:t>FEES</a:t>
            </a:r>
          </a:p>
        </p:txBody>
      </p:sp>
      <p:sp>
        <p:nvSpPr>
          <p:cNvPr id="128009" name="CasellaDiTesto 9"/>
          <p:cNvSpPr txBox="1">
            <a:spLocks noChangeArrowheads="1"/>
          </p:cNvSpPr>
          <p:nvPr/>
        </p:nvSpPr>
        <p:spPr bwMode="auto">
          <a:xfrm>
            <a:off x="7092950" y="1485900"/>
            <a:ext cx="787400" cy="647700"/>
          </a:xfrm>
          <a:prstGeom prst="rect">
            <a:avLst/>
          </a:prstGeom>
          <a:noFill/>
          <a:ln w="9525">
            <a:noFill/>
            <a:miter lim="800000"/>
            <a:headEnd/>
            <a:tailEnd/>
          </a:ln>
        </p:spPr>
        <p:txBody>
          <a:bodyPr wrap="none">
            <a:spAutoFit/>
          </a:bodyPr>
          <a:lstStyle/>
          <a:p>
            <a:r>
              <a:rPr lang="it-IT" b="1"/>
              <a:t>VFS</a:t>
            </a:r>
          </a:p>
          <a:p>
            <a:r>
              <a:rPr lang="it-IT" b="1"/>
              <a:t>FEES</a:t>
            </a:r>
          </a:p>
        </p:txBody>
      </p:sp>
      <p:sp>
        <p:nvSpPr>
          <p:cNvPr id="128010" name="CasellaDiTesto 10"/>
          <p:cNvSpPr txBox="1">
            <a:spLocks noChangeArrowheads="1"/>
          </p:cNvSpPr>
          <p:nvPr/>
        </p:nvSpPr>
        <p:spPr bwMode="auto">
          <a:xfrm>
            <a:off x="447675" y="5516563"/>
            <a:ext cx="1287463" cy="369887"/>
          </a:xfrm>
          <a:prstGeom prst="rect">
            <a:avLst/>
          </a:prstGeom>
          <a:noFill/>
          <a:ln w="9525">
            <a:noFill/>
            <a:miter lim="800000"/>
            <a:headEnd/>
            <a:tailEnd/>
          </a:ln>
        </p:spPr>
        <p:txBody>
          <a:bodyPr wrap="none">
            <a:spAutoFit/>
          </a:bodyPr>
          <a:lstStyle/>
          <a:p>
            <a:r>
              <a:rPr lang="it-IT" b="1"/>
              <a:t>Alzheimer</a:t>
            </a:r>
          </a:p>
        </p:txBody>
      </p:sp>
      <p:sp>
        <p:nvSpPr>
          <p:cNvPr id="128011" name="CasellaDiTesto 11"/>
          <p:cNvSpPr txBox="1">
            <a:spLocks noChangeArrowheads="1"/>
          </p:cNvSpPr>
          <p:nvPr/>
        </p:nvSpPr>
        <p:spPr bwMode="auto">
          <a:xfrm>
            <a:off x="7158038" y="4149725"/>
            <a:ext cx="654050" cy="584200"/>
          </a:xfrm>
          <a:prstGeom prst="rect">
            <a:avLst/>
          </a:prstGeom>
          <a:noFill/>
          <a:ln w="9525">
            <a:noFill/>
            <a:miter lim="800000"/>
            <a:headEnd/>
            <a:tailEnd/>
          </a:ln>
        </p:spPr>
        <p:txBody>
          <a:bodyPr wrap="none">
            <a:spAutoFit/>
          </a:bodyPr>
          <a:lstStyle/>
          <a:p>
            <a:r>
              <a:rPr lang="it-IT" b="1"/>
              <a:t>VFS</a:t>
            </a:r>
          </a:p>
          <a:p>
            <a:r>
              <a:rPr lang="it-IT" sz="1400"/>
              <a:t>FEES</a:t>
            </a:r>
          </a:p>
        </p:txBody>
      </p:sp>
      <p:sp>
        <p:nvSpPr>
          <p:cNvPr id="128012" name="CasellaDiTesto 12"/>
          <p:cNvSpPr txBox="1">
            <a:spLocks noChangeArrowheads="1"/>
          </p:cNvSpPr>
          <p:nvPr/>
        </p:nvSpPr>
        <p:spPr bwMode="auto">
          <a:xfrm>
            <a:off x="7164388" y="5437188"/>
            <a:ext cx="787400" cy="646112"/>
          </a:xfrm>
          <a:prstGeom prst="rect">
            <a:avLst/>
          </a:prstGeom>
          <a:noFill/>
          <a:ln w="9525">
            <a:noFill/>
            <a:miter lim="800000"/>
            <a:headEnd/>
            <a:tailEnd/>
          </a:ln>
        </p:spPr>
        <p:txBody>
          <a:bodyPr wrap="none">
            <a:spAutoFit/>
          </a:bodyPr>
          <a:lstStyle/>
          <a:p>
            <a:r>
              <a:rPr lang="it-IT" b="1"/>
              <a:t>VFS</a:t>
            </a:r>
          </a:p>
          <a:p>
            <a:r>
              <a:rPr lang="it-IT" b="1"/>
              <a:t>FEES</a:t>
            </a:r>
          </a:p>
        </p:txBody>
      </p:sp>
      <p:sp>
        <p:nvSpPr>
          <p:cNvPr id="16" name="Freccia a destra 15"/>
          <p:cNvSpPr/>
          <p:nvPr/>
        </p:nvSpPr>
        <p:spPr>
          <a:xfrm>
            <a:off x="5219700" y="1628775"/>
            <a:ext cx="1008063" cy="215900"/>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t-IT"/>
          </a:p>
        </p:txBody>
      </p:sp>
      <p:sp>
        <p:nvSpPr>
          <p:cNvPr id="17" name="Freccia a destra 16"/>
          <p:cNvSpPr/>
          <p:nvPr/>
        </p:nvSpPr>
        <p:spPr>
          <a:xfrm>
            <a:off x="5229225" y="2852738"/>
            <a:ext cx="1008063" cy="215900"/>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t-IT"/>
          </a:p>
        </p:txBody>
      </p:sp>
      <p:sp>
        <p:nvSpPr>
          <p:cNvPr id="18" name="Freccia a destra 17"/>
          <p:cNvSpPr/>
          <p:nvPr/>
        </p:nvSpPr>
        <p:spPr>
          <a:xfrm>
            <a:off x="5219700" y="5661025"/>
            <a:ext cx="1008063" cy="215900"/>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t-IT"/>
          </a:p>
        </p:txBody>
      </p:sp>
      <p:sp>
        <p:nvSpPr>
          <p:cNvPr id="19" name="Freccia a destra 18"/>
          <p:cNvSpPr/>
          <p:nvPr/>
        </p:nvSpPr>
        <p:spPr>
          <a:xfrm>
            <a:off x="5219700" y="4292600"/>
            <a:ext cx="1008063" cy="215900"/>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t-IT"/>
          </a:p>
        </p:txBody>
      </p:sp>
      <p:sp>
        <p:nvSpPr>
          <p:cNvPr id="128017" name="CasellaDiTesto 19"/>
          <p:cNvSpPr txBox="1">
            <a:spLocks noChangeArrowheads="1"/>
          </p:cNvSpPr>
          <p:nvPr/>
        </p:nvSpPr>
        <p:spPr bwMode="auto">
          <a:xfrm>
            <a:off x="492125" y="1825625"/>
            <a:ext cx="3648075" cy="739775"/>
          </a:xfrm>
          <a:prstGeom prst="rect">
            <a:avLst/>
          </a:prstGeom>
          <a:noFill/>
          <a:ln w="9525">
            <a:noFill/>
            <a:miter lim="800000"/>
            <a:headEnd/>
            <a:tailEnd/>
          </a:ln>
        </p:spPr>
        <p:txBody>
          <a:bodyPr wrap="none">
            <a:spAutoFit/>
          </a:bodyPr>
          <a:lstStyle/>
          <a:p>
            <a:r>
              <a:rPr lang="it-IT" sz="1400"/>
              <a:t>Alterazione della motilità palatale e faringea</a:t>
            </a:r>
          </a:p>
          <a:p>
            <a:r>
              <a:rPr lang="it-IT" sz="1400"/>
              <a:t>Ridotta clereance faringea </a:t>
            </a:r>
          </a:p>
          <a:p>
            <a:r>
              <a:rPr lang="it-IT" sz="1400"/>
              <a:t>Inalazione post-deglutitoria</a:t>
            </a:r>
          </a:p>
        </p:txBody>
      </p:sp>
      <p:sp>
        <p:nvSpPr>
          <p:cNvPr id="128018" name="CasellaDiTesto 20"/>
          <p:cNvSpPr txBox="1">
            <a:spLocks noChangeArrowheads="1"/>
          </p:cNvSpPr>
          <p:nvPr/>
        </p:nvSpPr>
        <p:spPr bwMode="auto">
          <a:xfrm>
            <a:off x="468313" y="3068638"/>
            <a:ext cx="3544887" cy="739775"/>
          </a:xfrm>
          <a:prstGeom prst="rect">
            <a:avLst/>
          </a:prstGeom>
          <a:noFill/>
          <a:ln w="9525">
            <a:noFill/>
            <a:miter lim="800000"/>
            <a:headEnd/>
            <a:tailEnd/>
          </a:ln>
        </p:spPr>
        <p:txBody>
          <a:bodyPr wrap="none">
            <a:spAutoFit/>
          </a:bodyPr>
          <a:lstStyle/>
          <a:p>
            <a:r>
              <a:rPr lang="it-IT" sz="1400"/>
              <a:t>Alterazione della fase orale ed orofaringea</a:t>
            </a:r>
          </a:p>
          <a:p>
            <a:r>
              <a:rPr lang="it-IT" sz="1400"/>
              <a:t>Caduta predeglutiroria del bolo</a:t>
            </a:r>
          </a:p>
          <a:p>
            <a:r>
              <a:rPr lang="it-IT" sz="1400"/>
              <a:t>Alterazioni della fase esofagea</a:t>
            </a:r>
          </a:p>
        </p:txBody>
      </p:sp>
      <p:sp>
        <p:nvSpPr>
          <p:cNvPr id="128019" name="CasellaDiTesto 21"/>
          <p:cNvSpPr txBox="1">
            <a:spLocks noChangeArrowheads="1"/>
          </p:cNvSpPr>
          <p:nvPr/>
        </p:nvSpPr>
        <p:spPr bwMode="auto">
          <a:xfrm>
            <a:off x="468313" y="4562475"/>
            <a:ext cx="3879850" cy="523875"/>
          </a:xfrm>
          <a:prstGeom prst="rect">
            <a:avLst/>
          </a:prstGeom>
          <a:noFill/>
          <a:ln w="9525">
            <a:noFill/>
            <a:miter lim="800000"/>
            <a:headEnd/>
            <a:tailEnd/>
          </a:ln>
        </p:spPr>
        <p:txBody>
          <a:bodyPr wrap="none">
            <a:spAutoFit/>
          </a:bodyPr>
          <a:lstStyle/>
          <a:p>
            <a:r>
              <a:rPr lang="it-IT" sz="1400"/>
              <a:t>Alterazione della fase orale ed orofaringea</a:t>
            </a:r>
          </a:p>
          <a:p>
            <a:r>
              <a:rPr lang="it-IT" sz="1400"/>
              <a:t>Alterazione della fase faringea &gt; del Parkinson</a:t>
            </a:r>
          </a:p>
        </p:txBody>
      </p:sp>
      <p:sp>
        <p:nvSpPr>
          <p:cNvPr id="128020" name="CasellaDiTesto 22"/>
          <p:cNvSpPr txBox="1">
            <a:spLocks noChangeArrowheads="1"/>
          </p:cNvSpPr>
          <p:nvPr/>
        </p:nvSpPr>
        <p:spPr bwMode="auto">
          <a:xfrm>
            <a:off x="465138" y="5859463"/>
            <a:ext cx="3962400" cy="738187"/>
          </a:xfrm>
          <a:prstGeom prst="rect">
            <a:avLst/>
          </a:prstGeom>
          <a:noFill/>
          <a:ln w="9525">
            <a:noFill/>
            <a:miter lim="800000"/>
            <a:headEnd/>
            <a:tailEnd/>
          </a:ln>
        </p:spPr>
        <p:txBody>
          <a:bodyPr wrap="none">
            <a:spAutoFit/>
          </a:bodyPr>
          <a:lstStyle/>
          <a:p>
            <a:r>
              <a:rPr lang="it-IT" sz="1400"/>
              <a:t>Alterazione fase orale ed orofaringea (aprassia)</a:t>
            </a:r>
          </a:p>
          <a:p>
            <a:r>
              <a:rPr lang="it-IT" sz="1400"/>
              <a:t>Ritardo nell’inizio della fase faringea</a:t>
            </a:r>
          </a:p>
          <a:p>
            <a:r>
              <a:rPr lang="it-IT" sz="1400"/>
              <a:t>Ridotta clereance faringea, ecc</a:t>
            </a: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9090" name="Picture 2" descr="D:\Reddy\tracheostomy causes reflux.jpg"/>
          <p:cNvPicPr>
            <a:picLocks noChangeAspect="1" noChangeArrowheads="1"/>
          </p:cNvPicPr>
          <p:nvPr/>
        </p:nvPicPr>
        <p:blipFill>
          <a:blip r:embed="rId2" cstate="print">
            <a:lum bright="-42000" contrast="54000"/>
          </a:blip>
          <a:srcRect/>
          <a:stretch>
            <a:fillRect/>
          </a:stretch>
        </p:blipFill>
        <p:spPr bwMode="auto">
          <a:xfrm>
            <a:off x="251520" y="2276872"/>
            <a:ext cx="3165123" cy="4100513"/>
          </a:xfrm>
          <a:prstGeom prst="rect">
            <a:avLst/>
          </a:prstGeom>
          <a:noFill/>
        </p:spPr>
      </p:pic>
      <p:pic>
        <p:nvPicPr>
          <p:cNvPr id="89091" name="Picture 3" descr="D:\Reddy\tracheostomy prevents elevation of larynx.jpg"/>
          <p:cNvPicPr>
            <a:picLocks noChangeAspect="1" noChangeArrowheads="1"/>
          </p:cNvPicPr>
          <p:nvPr/>
        </p:nvPicPr>
        <p:blipFill>
          <a:blip r:embed="rId3" cstate="print">
            <a:lum bright="-42000" contrast="54000"/>
          </a:blip>
          <a:srcRect/>
          <a:stretch>
            <a:fillRect/>
          </a:stretch>
        </p:blipFill>
        <p:spPr bwMode="auto">
          <a:xfrm>
            <a:off x="3657600" y="2393950"/>
            <a:ext cx="5215467" cy="4083050"/>
          </a:xfrm>
          <a:prstGeom prst="rect">
            <a:avLst/>
          </a:prstGeom>
          <a:noFill/>
        </p:spPr>
      </p:pic>
      <p:sp>
        <p:nvSpPr>
          <p:cNvPr id="89092" name="Text Box 4"/>
          <p:cNvSpPr txBox="1">
            <a:spLocks noChangeArrowheads="1"/>
          </p:cNvSpPr>
          <p:nvPr/>
        </p:nvSpPr>
        <p:spPr bwMode="auto">
          <a:xfrm>
            <a:off x="179512" y="188640"/>
            <a:ext cx="8964488" cy="2062103"/>
          </a:xfrm>
          <a:prstGeom prst="rect">
            <a:avLst/>
          </a:prstGeom>
          <a:noFill/>
          <a:ln w="12700">
            <a:noFill/>
            <a:miter lim="800000"/>
            <a:headEnd type="none" w="sm" len="sm"/>
            <a:tailEnd type="none" w="sm" len="sm"/>
          </a:ln>
          <a:effectLst/>
        </p:spPr>
        <p:txBody>
          <a:bodyPr wrap="square">
            <a:spAutoFit/>
          </a:bodyPr>
          <a:lstStyle/>
          <a:p>
            <a:pPr defTabSz="762000" eaLnBrk="0" hangingPunct="0"/>
            <a:r>
              <a:rPr lang="it-IT" sz="3200" dirty="0">
                <a:latin typeface="Times New Roman" pitchFamily="18" charset="0"/>
              </a:rPr>
              <a:t>Disfagia da eccessiva </a:t>
            </a:r>
            <a:r>
              <a:rPr lang="it-IT" sz="3200" dirty="0" err="1">
                <a:latin typeface="Times New Roman" pitchFamily="18" charset="0"/>
              </a:rPr>
              <a:t>cuffiatura</a:t>
            </a:r>
            <a:r>
              <a:rPr lang="it-IT" sz="3200" dirty="0">
                <a:latin typeface="Times New Roman" pitchFamily="18" charset="0"/>
              </a:rPr>
              <a:t> </a:t>
            </a:r>
          </a:p>
          <a:p>
            <a:pPr defTabSz="762000" eaLnBrk="0" hangingPunct="0"/>
            <a:r>
              <a:rPr lang="it-IT" sz="3200" dirty="0">
                <a:latin typeface="Times New Roman" pitchFamily="18" charset="0"/>
              </a:rPr>
              <a:t>Rischio di fistola </a:t>
            </a:r>
            <a:r>
              <a:rPr lang="it-IT" sz="3200" dirty="0" err="1">
                <a:latin typeface="Times New Roman" pitchFamily="18" charset="0"/>
              </a:rPr>
              <a:t>tracheo-esofagea</a:t>
            </a:r>
            <a:endParaRPr lang="it-IT" sz="3200" dirty="0">
              <a:latin typeface="Times New Roman" pitchFamily="18" charset="0"/>
            </a:endParaRPr>
          </a:p>
          <a:p>
            <a:pPr defTabSz="762000" eaLnBrk="0" hangingPunct="0"/>
            <a:r>
              <a:rPr lang="it-IT" sz="3200" dirty="0">
                <a:latin typeface="Times New Roman" pitchFamily="18" charset="0"/>
              </a:rPr>
              <a:t>Che aumenta in caso di presenza di </a:t>
            </a:r>
          </a:p>
          <a:p>
            <a:pPr defTabSz="762000" eaLnBrk="0" hangingPunct="0"/>
            <a:r>
              <a:rPr lang="it-IT" sz="3200" dirty="0">
                <a:latin typeface="Times New Roman" pitchFamily="18" charset="0"/>
              </a:rPr>
              <a:t>sondino naso-gastrico</a:t>
            </a: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txBox="1">
            <a:spLocks/>
          </p:cNvSpPr>
          <p:nvPr/>
        </p:nvSpPr>
        <p:spPr>
          <a:xfrm>
            <a:off x="0" y="1340024"/>
            <a:ext cx="9144000" cy="2881064"/>
          </a:xfrm>
          <a:prstGeom prst="rect">
            <a:avLst/>
          </a:prstGeom>
        </p:spPr>
        <p:style>
          <a:lnRef idx="1">
            <a:schemeClr val="accent2"/>
          </a:lnRef>
          <a:fillRef idx="3">
            <a:schemeClr val="accent2"/>
          </a:fillRef>
          <a:effectRef idx="2">
            <a:schemeClr val="accent2"/>
          </a:effectRef>
          <a:fontRef idx="minor">
            <a:schemeClr val="lt1"/>
          </a:fontRef>
        </p:style>
        <p:txBody>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it-IT" sz="4400" b="0" i="0" u="none" strike="noStrike" kern="0" cap="none" spc="0" normalizeH="0" baseline="0" noProof="0" dirty="0" smtClean="0">
                <a:ln>
                  <a:noFill/>
                </a:ln>
                <a:solidFill>
                  <a:schemeClr val="lt1"/>
                </a:solidFill>
                <a:effectLst/>
                <a:uLnTx/>
                <a:uFillTx/>
                <a:latin typeface="+mn-lt"/>
                <a:ea typeface="+mn-ea"/>
                <a:cs typeface="+mn-cs"/>
              </a:rPr>
              <a:t>Il futuro possibile trattamento chirurgico della disfagia oro-faringea</a:t>
            </a:r>
            <a:endParaRPr kumimoji="0" lang="it-IT" sz="4400" b="0" i="0" u="none" strike="noStrike" kern="0" cap="none" spc="0" normalizeH="0" baseline="0" noProof="0" dirty="0">
              <a:ln>
                <a:noFill/>
              </a:ln>
              <a:solidFill>
                <a:schemeClr val="lt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ttangolo 4"/>
          <p:cNvSpPr/>
          <p:nvPr/>
        </p:nvSpPr>
        <p:spPr>
          <a:xfrm>
            <a:off x="0" y="197346"/>
            <a:ext cx="9144000" cy="3416320"/>
          </a:xfrm>
          <a:prstGeom prst="rect">
            <a:avLst/>
          </a:prstGeom>
        </p:spPr>
        <p:txBody>
          <a:bodyPr wrap="square">
            <a:spAutoFit/>
          </a:bodyPr>
          <a:lstStyle/>
          <a:p>
            <a:r>
              <a:rPr lang="it-IT" dirty="0" smtClean="0"/>
              <a:t>TABLE I.</a:t>
            </a:r>
          </a:p>
          <a:p>
            <a:r>
              <a:rPr lang="en-US" dirty="0" smtClean="0"/>
              <a:t>Opening of the UES With the </a:t>
            </a:r>
            <a:r>
              <a:rPr lang="en-US" dirty="0" err="1" smtClean="0"/>
              <a:t>Cricoid</a:t>
            </a:r>
            <a:r>
              <a:rPr lang="en-US" dirty="0" smtClean="0"/>
              <a:t> Suture.</a:t>
            </a:r>
          </a:p>
          <a:p>
            <a:r>
              <a:rPr lang="it-IT" dirty="0" err="1" smtClean="0"/>
              <a:t>Patient</a:t>
            </a:r>
            <a:r>
              <a:rPr lang="it-IT" dirty="0" smtClean="0"/>
              <a:t> 	    </a:t>
            </a:r>
            <a:r>
              <a:rPr lang="it-IT" dirty="0" err="1" smtClean="0"/>
              <a:t>Diagnosis</a:t>
            </a:r>
            <a:r>
              <a:rPr lang="it-IT" dirty="0" smtClean="0"/>
              <a:t>       Gender	</a:t>
            </a:r>
            <a:r>
              <a:rPr lang="it-IT" dirty="0" err="1" smtClean="0"/>
              <a:t>Age</a:t>
            </a:r>
            <a:r>
              <a:rPr lang="it-IT" dirty="0" smtClean="0"/>
              <a:t>(</a:t>
            </a:r>
            <a:r>
              <a:rPr lang="it-IT" dirty="0" err="1" smtClean="0"/>
              <a:t>yr</a:t>
            </a:r>
            <a:r>
              <a:rPr lang="it-IT" dirty="0" smtClean="0"/>
              <a:t>)		</a:t>
            </a:r>
            <a:r>
              <a:rPr lang="it-IT" dirty="0" err="1" smtClean="0"/>
              <a:t>UESo</a:t>
            </a:r>
            <a:r>
              <a:rPr lang="it-IT" dirty="0" smtClean="0"/>
              <a:t>(cm), 	</a:t>
            </a:r>
            <a:r>
              <a:rPr lang="it-IT" dirty="0" err="1" smtClean="0"/>
              <a:t>UESo</a:t>
            </a:r>
            <a:r>
              <a:rPr lang="it-IT" dirty="0" smtClean="0"/>
              <a:t>(cm),</a:t>
            </a:r>
          </a:p>
          <a:p>
            <a:r>
              <a:rPr lang="it-IT" dirty="0" smtClean="0"/>
              <a:t>						No Suture 	</a:t>
            </a:r>
            <a:r>
              <a:rPr lang="it-IT" dirty="0" err="1" smtClean="0"/>
              <a:t>With</a:t>
            </a:r>
            <a:r>
              <a:rPr lang="it-IT" dirty="0" smtClean="0"/>
              <a:t> Suture</a:t>
            </a:r>
          </a:p>
          <a:p>
            <a:r>
              <a:rPr lang="nn-NO" dirty="0" smtClean="0"/>
              <a:t>1	 CA oropharynx	   M 	  81		 0.09		 0.49</a:t>
            </a:r>
          </a:p>
          <a:p>
            <a:r>
              <a:rPr lang="en-US" dirty="0" smtClean="0"/>
              <a:t>2	 Unknown primary   M	  72		 0.10 		 0.53</a:t>
            </a:r>
          </a:p>
          <a:p>
            <a:r>
              <a:rPr lang="it-IT" dirty="0" smtClean="0"/>
              <a:t>3	 </a:t>
            </a:r>
            <a:r>
              <a:rPr lang="it-IT" dirty="0" err="1" smtClean="0"/>
              <a:t>Stroke</a:t>
            </a:r>
            <a:r>
              <a:rPr lang="it-IT" dirty="0" smtClean="0"/>
              <a:t>		    F	  51 		 0.08  		 0.48</a:t>
            </a:r>
          </a:p>
          <a:p>
            <a:r>
              <a:rPr lang="nn-NO" dirty="0" smtClean="0"/>
              <a:t>4	 Laryngeal CA	   M 	  74 		 0.22 		 0.54</a:t>
            </a:r>
          </a:p>
          <a:p>
            <a:r>
              <a:rPr lang="nn-NO" dirty="0" smtClean="0"/>
              <a:t>5	 CA oropharynx 	   M  	  56		 0.05		 0.64</a:t>
            </a:r>
          </a:p>
          <a:p>
            <a:r>
              <a:rPr lang="it-IT" dirty="0" smtClean="0"/>
              <a:t>6	 </a:t>
            </a:r>
            <a:r>
              <a:rPr lang="it-IT" dirty="0" err="1" smtClean="0"/>
              <a:t>Stroke</a:t>
            </a:r>
            <a:r>
              <a:rPr lang="it-IT" dirty="0" smtClean="0"/>
              <a:t> 		   F 	   68		 0.41		 0.43</a:t>
            </a:r>
          </a:p>
          <a:p>
            <a:r>
              <a:rPr lang="de-DE" dirty="0" smtClean="0"/>
              <a:t>UES ¼ </a:t>
            </a:r>
            <a:r>
              <a:rPr lang="de-DE" dirty="0" err="1" smtClean="0"/>
              <a:t>upper</a:t>
            </a:r>
            <a:r>
              <a:rPr lang="de-DE" dirty="0" smtClean="0"/>
              <a:t> </a:t>
            </a:r>
            <a:r>
              <a:rPr lang="de-DE" dirty="0" err="1" smtClean="0"/>
              <a:t>esophageal</a:t>
            </a:r>
            <a:r>
              <a:rPr lang="de-DE" dirty="0" smtClean="0"/>
              <a:t> </a:t>
            </a:r>
            <a:r>
              <a:rPr lang="de-DE" dirty="0" err="1" smtClean="0"/>
              <a:t>sphincter</a:t>
            </a:r>
            <a:r>
              <a:rPr lang="de-DE" dirty="0" smtClean="0"/>
              <a:t>; </a:t>
            </a:r>
            <a:r>
              <a:rPr lang="de-DE" dirty="0" err="1" smtClean="0"/>
              <a:t>UESo</a:t>
            </a:r>
            <a:r>
              <a:rPr lang="de-DE" dirty="0" smtClean="0"/>
              <a:t> ¼ </a:t>
            </a:r>
            <a:r>
              <a:rPr lang="de-DE" dirty="0" err="1" smtClean="0"/>
              <a:t>upper</a:t>
            </a:r>
            <a:r>
              <a:rPr lang="de-DE" dirty="0" smtClean="0"/>
              <a:t> </a:t>
            </a:r>
            <a:r>
              <a:rPr lang="de-DE" dirty="0" err="1" smtClean="0"/>
              <a:t>esophageal</a:t>
            </a:r>
            <a:endParaRPr lang="de-DE" dirty="0" smtClean="0"/>
          </a:p>
          <a:p>
            <a:r>
              <a:rPr lang="en-US" dirty="0" smtClean="0"/>
              <a:t>sphincter opening; CA ¼ cancer; M ¼ male; F ¼ female.</a:t>
            </a:r>
          </a:p>
        </p:txBody>
      </p:sp>
      <p:sp>
        <p:nvSpPr>
          <p:cNvPr id="6" name="Rettangolo 5"/>
          <p:cNvSpPr/>
          <p:nvPr/>
        </p:nvSpPr>
        <p:spPr>
          <a:xfrm>
            <a:off x="0" y="4061971"/>
            <a:ext cx="9144000" cy="2031325"/>
          </a:xfrm>
          <a:prstGeom prst="rect">
            <a:avLst/>
          </a:prstGeom>
        </p:spPr>
        <p:txBody>
          <a:bodyPr wrap="square">
            <a:spAutoFit/>
          </a:bodyPr>
          <a:lstStyle/>
          <a:p>
            <a:r>
              <a:rPr lang="it-IT" dirty="0" err="1" smtClean="0"/>
              <a:t>Anterior</a:t>
            </a:r>
            <a:r>
              <a:rPr lang="it-IT" dirty="0" smtClean="0"/>
              <a:t> </a:t>
            </a:r>
            <a:r>
              <a:rPr lang="it-IT" dirty="0" err="1" smtClean="0"/>
              <a:t>traction</a:t>
            </a:r>
            <a:r>
              <a:rPr lang="it-IT" dirty="0" smtClean="0"/>
              <a:t> on the </a:t>
            </a:r>
            <a:r>
              <a:rPr lang="en-US" dirty="0" smtClean="0"/>
              <a:t>suture eliminated aspiration in three out of four patients who aspirated without traction on the suture (Fig. 7).Patients adapted easily to autonomous control of their UES with the suture. The mean force required to maximally open the UES was 4.18 pound-force (60.68).</a:t>
            </a:r>
          </a:p>
          <a:p>
            <a:r>
              <a:rPr lang="en-US" dirty="0" smtClean="0"/>
              <a:t>Improvement in swallowing function was so pronounced that three patients went home with the suture in place so that they could eat. The suture caused local skin irritation</a:t>
            </a:r>
          </a:p>
          <a:p>
            <a:r>
              <a:rPr lang="en-US" dirty="0" smtClean="0"/>
              <a:t>in all patients and was removed (range, 2–9 days) </a:t>
            </a:r>
            <a:r>
              <a:rPr lang="it-IT" dirty="0" err="1" smtClean="0"/>
              <a:t>without</a:t>
            </a:r>
            <a:r>
              <a:rPr lang="it-IT" dirty="0" smtClean="0"/>
              <a:t> </a:t>
            </a:r>
            <a:r>
              <a:rPr lang="it-IT" dirty="0" err="1" smtClean="0"/>
              <a:t>complication</a:t>
            </a:r>
            <a:r>
              <a:rPr lang="it-IT" dirty="0" smtClean="0"/>
              <a:t>.</a:t>
            </a:r>
            <a:endParaRPr lang="it-IT" dirty="0"/>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9506" name="Picture 2"/>
          <p:cNvPicPr>
            <a:picLocks noChangeAspect="1" noChangeArrowheads="1"/>
          </p:cNvPicPr>
          <p:nvPr/>
        </p:nvPicPr>
        <p:blipFill>
          <a:blip r:embed="rId2" cstate="print"/>
          <a:srcRect/>
          <a:stretch>
            <a:fillRect/>
          </a:stretch>
        </p:blipFill>
        <p:spPr bwMode="auto">
          <a:xfrm>
            <a:off x="3275856" y="980728"/>
            <a:ext cx="5561856" cy="5561856"/>
          </a:xfrm>
          <a:prstGeom prst="rect">
            <a:avLst/>
          </a:prstGeom>
          <a:noFill/>
          <a:ln w="9525">
            <a:noFill/>
            <a:miter lim="800000"/>
            <a:headEnd/>
            <a:tailEnd/>
          </a:ln>
        </p:spPr>
      </p:pic>
      <p:sp>
        <p:nvSpPr>
          <p:cNvPr id="4" name="Rettangolo 3"/>
          <p:cNvSpPr/>
          <p:nvPr/>
        </p:nvSpPr>
        <p:spPr>
          <a:xfrm>
            <a:off x="0" y="188640"/>
            <a:ext cx="9144000" cy="646331"/>
          </a:xfrm>
          <a:prstGeom prst="rect">
            <a:avLst/>
          </a:prstGeom>
        </p:spPr>
        <p:txBody>
          <a:bodyPr wrap="square">
            <a:spAutoFit/>
          </a:bodyPr>
          <a:lstStyle/>
          <a:p>
            <a:r>
              <a:rPr lang="it-IT" dirty="0" err="1" smtClean="0"/>
              <a:t>After</a:t>
            </a:r>
            <a:r>
              <a:rPr lang="it-IT" dirty="0" smtClean="0"/>
              <a:t> suture </a:t>
            </a:r>
            <a:r>
              <a:rPr lang="it-IT" dirty="0" err="1" smtClean="0"/>
              <a:t>placement</a:t>
            </a:r>
            <a:r>
              <a:rPr lang="it-IT" dirty="0" smtClean="0"/>
              <a:t>, </a:t>
            </a:r>
            <a:r>
              <a:rPr lang="it-IT" dirty="0" err="1" smtClean="0"/>
              <a:t>patients</a:t>
            </a:r>
            <a:r>
              <a:rPr lang="it-IT" dirty="0" smtClean="0"/>
              <a:t> </a:t>
            </a:r>
            <a:r>
              <a:rPr lang="it-IT" dirty="0" err="1" smtClean="0"/>
              <a:t>underwent</a:t>
            </a:r>
            <a:r>
              <a:rPr lang="it-IT" dirty="0" smtClean="0"/>
              <a:t> a </a:t>
            </a:r>
            <a:r>
              <a:rPr lang="it-IT" dirty="0" err="1" smtClean="0"/>
              <a:t>dynamic</a:t>
            </a:r>
            <a:r>
              <a:rPr lang="it-IT" dirty="0" smtClean="0"/>
              <a:t> </a:t>
            </a:r>
            <a:r>
              <a:rPr lang="en-US" dirty="0" smtClean="0"/>
              <a:t>fluoroscopic swallow study with and without anterior traction </a:t>
            </a:r>
            <a:r>
              <a:rPr lang="it-IT" dirty="0" smtClean="0"/>
              <a:t>on the suture.</a:t>
            </a:r>
            <a:endParaRPr lang="it-IT" dirty="0"/>
          </a:p>
        </p:txBody>
      </p:sp>
      <p:pic>
        <p:nvPicPr>
          <p:cNvPr id="149507" name="Picture 3"/>
          <p:cNvPicPr>
            <a:picLocks noChangeAspect="1" noChangeArrowheads="1"/>
          </p:cNvPicPr>
          <p:nvPr/>
        </p:nvPicPr>
        <p:blipFill>
          <a:blip r:embed="rId3" cstate="print"/>
          <a:srcRect r="50283"/>
          <a:stretch>
            <a:fillRect/>
          </a:stretch>
        </p:blipFill>
        <p:spPr bwMode="auto">
          <a:xfrm>
            <a:off x="0" y="1196752"/>
            <a:ext cx="3203848" cy="2415370"/>
          </a:xfrm>
          <a:prstGeom prst="rect">
            <a:avLst/>
          </a:prstGeom>
          <a:noFill/>
          <a:ln w="9525">
            <a:noFill/>
            <a:miter lim="800000"/>
            <a:headEnd/>
            <a:tailEnd/>
          </a:ln>
        </p:spPr>
      </p:pic>
      <p:pic>
        <p:nvPicPr>
          <p:cNvPr id="6" name="Picture 3"/>
          <p:cNvPicPr>
            <a:picLocks noChangeAspect="1" noChangeArrowheads="1"/>
          </p:cNvPicPr>
          <p:nvPr/>
        </p:nvPicPr>
        <p:blipFill>
          <a:blip r:embed="rId3" cstate="print"/>
          <a:srcRect l="50283"/>
          <a:stretch>
            <a:fillRect/>
          </a:stretch>
        </p:blipFill>
        <p:spPr bwMode="auto">
          <a:xfrm>
            <a:off x="0" y="4005064"/>
            <a:ext cx="3203848" cy="241537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0530" name="Picture 2"/>
          <p:cNvPicPr>
            <a:picLocks noChangeAspect="1" noChangeArrowheads="1"/>
          </p:cNvPicPr>
          <p:nvPr/>
        </p:nvPicPr>
        <p:blipFill>
          <a:blip r:embed="rId2" cstate="print"/>
          <a:srcRect t="49530"/>
          <a:stretch>
            <a:fillRect/>
          </a:stretch>
        </p:blipFill>
        <p:spPr bwMode="auto">
          <a:xfrm>
            <a:off x="87012" y="0"/>
            <a:ext cx="8964489" cy="4524403"/>
          </a:xfrm>
          <a:prstGeom prst="rect">
            <a:avLst/>
          </a:prstGeom>
          <a:noFill/>
          <a:ln w="9525">
            <a:noFill/>
            <a:miter lim="800000"/>
            <a:headEnd/>
            <a:tailEnd/>
          </a:ln>
        </p:spPr>
      </p:pic>
      <p:sp>
        <p:nvSpPr>
          <p:cNvPr id="4" name="Rettangolo 3"/>
          <p:cNvSpPr/>
          <p:nvPr/>
        </p:nvSpPr>
        <p:spPr>
          <a:xfrm>
            <a:off x="0" y="4709462"/>
            <a:ext cx="9144000" cy="1815882"/>
          </a:xfrm>
          <a:prstGeom prst="rect">
            <a:avLst/>
          </a:prstGeom>
        </p:spPr>
        <p:txBody>
          <a:bodyPr wrap="square">
            <a:spAutoFit/>
          </a:bodyPr>
          <a:lstStyle/>
          <a:p>
            <a:r>
              <a:rPr lang="en-US" sz="1400" dirty="0" smtClean="0"/>
              <a:t>Fig. 2. Manual control of the upper esophageal sphincter (UES). (a) Lateral fluoroscopic view. The UES is closed at rest (small arrows). A marker is placed on the anterior rim of the </a:t>
            </a:r>
            <a:r>
              <a:rPr lang="en-US" sz="1400" dirty="0" err="1" smtClean="0"/>
              <a:t>cricoid</a:t>
            </a:r>
            <a:r>
              <a:rPr lang="en-US" sz="1400" dirty="0" smtClean="0"/>
              <a:t> cartilage (large arrow). (b) Lateral fluoroscopic view. The suture is placed around the anterior rim of the </a:t>
            </a:r>
            <a:r>
              <a:rPr lang="en-US" sz="1400" dirty="0" err="1" smtClean="0"/>
              <a:t>cricoid</a:t>
            </a:r>
            <a:r>
              <a:rPr lang="en-US" sz="1400" dirty="0" smtClean="0"/>
              <a:t> cartilage (large arrow). Anterior traction on the suture pulls the larynx directly forward and opens the UES to </a:t>
            </a:r>
            <a:r>
              <a:rPr lang="en-US" sz="1400" dirty="0" err="1" smtClean="0"/>
              <a:t>superphysiologic</a:t>
            </a:r>
            <a:endParaRPr lang="en-US" sz="1400" dirty="0" smtClean="0"/>
          </a:p>
          <a:p>
            <a:r>
              <a:rPr lang="en-US" sz="1400" dirty="0" smtClean="0"/>
              <a:t>proportions (small arrows). (c) Flexible office endoscopic view. There is no anterior traction on the </a:t>
            </a:r>
            <a:r>
              <a:rPr lang="en-US" sz="1400" dirty="0" err="1" smtClean="0"/>
              <a:t>cricoid</a:t>
            </a:r>
            <a:r>
              <a:rPr lang="en-US" sz="1400" dirty="0" smtClean="0"/>
              <a:t> suture. The UES is closed (arrowheads). (d) Flexible office endoscopic view. Anterior traction is applied to the </a:t>
            </a:r>
            <a:r>
              <a:rPr lang="en-US" sz="1400" dirty="0" err="1" smtClean="0"/>
              <a:t>cricoid</a:t>
            </a:r>
            <a:r>
              <a:rPr lang="en-US" sz="1400" dirty="0" smtClean="0"/>
              <a:t> suture. The UES is open to </a:t>
            </a:r>
            <a:r>
              <a:rPr lang="en-US" sz="1400" dirty="0" err="1" smtClean="0"/>
              <a:t>superphysiologic</a:t>
            </a:r>
            <a:r>
              <a:rPr lang="en-US" sz="1400" dirty="0" smtClean="0"/>
              <a:t> </a:t>
            </a:r>
            <a:r>
              <a:rPr lang="it-IT" sz="1400" dirty="0" err="1" smtClean="0"/>
              <a:t>proportions</a:t>
            </a:r>
            <a:r>
              <a:rPr lang="it-IT" sz="1400" dirty="0" smtClean="0"/>
              <a:t> (</a:t>
            </a:r>
            <a:r>
              <a:rPr lang="it-IT" sz="1400" dirty="0" err="1" smtClean="0"/>
              <a:t>arrowheads</a:t>
            </a:r>
            <a:r>
              <a:rPr lang="it-IT" sz="1400" dirty="0" smtClean="0"/>
              <a:t>) </a:t>
            </a:r>
            <a:r>
              <a:rPr lang="it-IT" sz="1400" dirty="0" err="1" smtClean="0"/>
              <a:t>exposing</a:t>
            </a:r>
            <a:r>
              <a:rPr lang="it-IT" sz="1400" dirty="0" smtClean="0"/>
              <a:t> the </a:t>
            </a:r>
            <a:r>
              <a:rPr lang="it-IT" sz="1400" dirty="0" err="1" smtClean="0"/>
              <a:t>posterior</a:t>
            </a:r>
            <a:r>
              <a:rPr lang="it-IT" sz="1400" dirty="0" smtClean="0"/>
              <a:t> </a:t>
            </a:r>
            <a:r>
              <a:rPr lang="it-IT" sz="1400" dirty="0" err="1" smtClean="0"/>
              <a:t>cricoid</a:t>
            </a:r>
            <a:r>
              <a:rPr lang="it-IT" sz="1400" dirty="0" smtClean="0"/>
              <a:t> </a:t>
            </a:r>
            <a:r>
              <a:rPr lang="it-IT" sz="1400" dirty="0" err="1" smtClean="0"/>
              <a:t>region</a:t>
            </a:r>
            <a:r>
              <a:rPr lang="it-IT" sz="1400" dirty="0" smtClean="0"/>
              <a:t>. C ¼ </a:t>
            </a:r>
            <a:r>
              <a:rPr lang="it-IT" sz="1400" dirty="0" err="1" smtClean="0"/>
              <a:t>posterior</a:t>
            </a:r>
            <a:r>
              <a:rPr lang="it-IT" sz="1400" dirty="0" smtClean="0"/>
              <a:t> lamina </a:t>
            </a:r>
            <a:r>
              <a:rPr lang="it-IT" sz="1400" dirty="0" err="1" smtClean="0"/>
              <a:t>of</a:t>
            </a:r>
            <a:r>
              <a:rPr lang="it-IT" sz="1400" dirty="0" smtClean="0"/>
              <a:t> </a:t>
            </a:r>
            <a:r>
              <a:rPr lang="it-IT" sz="1400" dirty="0" err="1" smtClean="0"/>
              <a:t>cricoid</a:t>
            </a:r>
            <a:r>
              <a:rPr lang="it-IT" sz="1400" dirty="0" smtClean="0"/>
              <a:t> </a:t>
            </a:r>
            <a:r>
              <a:rPr lang="it-IT" sz="1400" dirty="0" err="1" smtClean="0"/>
              <a:t>cartilage</a:t>
            </a:r>
            <a:r>
              <a:rPr lang="it-IT" sz="1400" dirty="0" smtClean="0"/>
              <a:t>; </a:t>
            </a:r>
            <a:r>
              <a:rPr lang="it-IT" sz="1400" dirty="0" err="1" smtClean="0"/>
              <a:t>cp</a:t>
            </a:r>
            <a:r>
              <a:rPr lang="it-IT" sz="1400" dirty="0" smtClean="0"/>
              <a:t> ¼ </a:t>
            </a:r>
            <a:r>
              <a:rPr lang="it-IT" sz="1400" dirty="0" err="1" smtClean="0"/>
              <a:t>cricopharyngeus</a:t>
            </a:r>
            <a:r>
              <a:rPr lang="it-IT" sz="1400" dirty="0" smtClean="0"/>
              <a:t> </a:t>
            </a:r>
            <a:r>
              <a:rPr lang="it-IT" sz="1400" dirty="0" err="1" smtClean="0"/>
              <a:t>muscle</a:t>
            </a:r>
            <a:r>
              <a:rPr lang="it-IT" sz="1400" dirty="0" smtClean="0"/>
              <a:t>.</a:t>
            </a:r>
            <a:endParaRPr lang="it-IT" sz="1400" dirty="0"/>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1554" name="Picture 2"/>
          <p:cNvPicPr>
            <a:picLocks noChangeAspect="1" noChangeArrowheads="1"/>
          </p:cNvPicPr>
          <p:nvPr/>
        </p:nvPicPr>
        <p:blipFill>
          <a:blip r:embed="rId2" cstate="print"/>
          <a:srcRect/>
          <a:stretch>
            <a:fillRect/>
          </a:stretch>
        </p:blipFill>
        <p:spPr bwMode="auto">
          <a:xfrm>
            <a:off x="35496" y="116632"/>
            <a:ext cx="9073008" cy="4536504"/>
          </a:xfrm>
          <a:prstGeom prst="rect">
            <a:avLst/>
          </a:prstGeom>
          <a:noFill/>
          <a:ln w="9525">
            <a:noFill/>
            <a:miter lim="800000"/>
            <a:headEnd/>
            <a:tailEnd/>
          </a:ln>
        </p:spPr>
      </p:pic>
      <p:sp>
        <p:nvSpPr>
          <p:cNvPr id="4" name="Rettangolo 3"/>
          <p:cNvSpPr/>
          <p:nvPr/>
        </p:nvSpPr>
        <p:spPr>
          <a:xfrm>
            <a:off x="0" y="4904000"/>
            <a:ext cx="9144000" cy="1477328"/>
          </a:xfrm>
          <a:prstGeom prst="rect">
            <a:avLst/>
          </a:prstGeom>
        </p:spPr>
        <p:txBody>
          <a:bodyPr wrap="square">
            <a:spAutoFit/>
          </a:bodyPr>
          <a:lstStyle/>
          <a:p>
            <a:pPr algn="just"/>
            <a:r>
              <a:rPr lang="en-US" dirty="0" smtClean="0"/>
              <a:t>Fig. 7. Efficacy of the </a:t>
            </a:r>
            <a:r>
              <a:rPr lang="en-US" dirty="0" err="1" smtClean="0"/>
              <a:t>cricoid</a:t>
            </a:r>
            <a:r>
              <a:rPr lang="en-US" dirty="0" smtClean="0"/>
              <a:t> suture. (a) There is no anterior traction on the </a:t>
            </a:r>
            <a:r>
              <a:rPr lang="en-US" dirty="0" err="1" smtClean="0"/>
              <a:t>cricoid</a:t>
            </a:r>
            <a:r>
              <a:rPr lang="en-US" dirty="0" smtClean="0"/>
              <a:t> suture. The upper esophageal sphincter (UES) is closed (red arrow). There is penetration of barium sulfate over the </a:t>
            </a:r>
            <a:r>
              <a:rPr lang="en-US" dirty="0" err="1" smtClean="0"/>
              <a:t>arytenoid</a:t>
            </a:r>
            <a:r>
              <a:rPr lang="en-US" dirty="0" smtClean="0"/>
              <a:t> cartilage (*) and gross aspiration (red arrowheads). (b) The </a:t>
            </a:r>
            <a:r>
              <a:rPr lang="en-US" dirty="0" err="1" smtClean="0"/>
              <a:t>cricoid</a:t>
            </a:r>
            <a:r>
              <a:rPr lang="en-US" dirty="0" smtClean="0"/>
              <a:t> stitch is pulled </a:t>
            </a:r>
            <a:r>
              <a:rPr lang="en-US" dirty="0" err="1" smtClean="0"/>
              <a:t>anteriorly</a:t>
            </a:r>
            <a:r>
              <a:rPr lang="en-US" dirty="0" smtClean="0"/>
              <a:t>. Opening of the UES is improved (red arrow). There is penetration over the </a:t>
            </a:r>
            <a:r>
              <a:rPr lang="en-US" dirty="0" err="1" smtClean="0"/>
              <a:t>arytenoid</a:t>
            </a:r>
            <a:r>
              <a:rPr lang="en-US" dirty="0" smtClean="0"/>
              <a:t> (*) but no aspiration.</a:t>
            </a:r>
            <a:endParaRPr lang="it-IT" dirty="0"/>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2578" name="Picture 2"/>
          <p:cNvPicPr>
            <a:picLocks noChangeAspect="1" noChangeArrowheads="1"/>
          </p:cNvPicPr>
          <p:nvPr/>
        </p:nvPicPr>
        <p:blipFill>
          <a:blip r:embed="rId2" cstate="print"/>
          <a:srcRect/>
          <a:stretch>
            <a:fillRect/>
          </a:stretch>
        </p:blipFill>
        <p:spPr bwMode="auto">
          <a:xfrm>
            <a:off x="1" y="179656"/>
            <a:ext cx="5292080" cy="4761512"/>
          </a:xfrm>
          <a:prstGeom prst="rect">
            <a:avLst/>
          </a:prstGeom>
          <a:noFill/>
          <a:ln w="9525">
            <a:noFill/>
            <a:miter lim="800000"/>
            <a:headEnd/>
            <a:tailEnd/>
          </a:ln>
        </p:spPr>
      </p:pic>
      <p:pic>
        <p:nvPicPr>
          <p:cNvPr id="152579" name="Picture 3"/>
          <p:cNvPicPr>
            <a:picLocks noChangeAspect="1" noChangeArrowheads="1"/>
          </p:cNvPicPr>
          <p:nvPr/>
        </p:nvPicPr>
        <p:blipFill>
          <a:blip r:embed="rId3" cstate="print"/>
          <a:srcRect/>
          <a:stretch>
            <a:fillRect/>
          </a:stretch>
        </p:blipFill>
        <p:spPr bwMode="auto">
          <a:xfrm>
            <a:off x="5292080" y="212313"/>
            <a:ext cx="3851920" cy="3792751"/>
          </a:xfrm>
          <a:prstGeom prst="rect">
            <a:avLst/>
          </a:prstGeom>
          <a:noFill/>
          <a:ln w="9525">
            <a:noFill/>
            <a:miter lim="800000"/>
            <a:headEnd/>
            <a:tailEnd/>
          </a:ln>
        </p:spPr>
      </p:pic>
      <p:sp>
        <p:nvSpPr>
          <p:cNvPr id="5" name="Rettangolo 4"/>
          <p:cNvSpPr/>
          <p:nvPr/>
        </p:nvSpPr>
        <p:spPr>
          <a:xfrm>
            <a:off x="0" y="5059050"/>
            <a:ext cx="9144000" cy="1754326"/>
          </a:xfrm>
          <a:prstGeom prst="rect">
            <a:avLst/>
          </a:prstGeom>
        </p:spPr>
        <p:txBody>
          <a:bodyPr wrap="square">
            <a:spAutoFit/>
          </a:bodyPr>
          <a:lstStyle/>
          <a:p>
            <a:r>
              <a:rPr lang="it-IT" dirty="0" smtClean="0"/>
              <a:t>CONCLUSION</a:t>
            </a:r>
          </a:p>
          <a:p>
            <a:pPr algn="just"/>
            <a:r>
              <a:rPr lang="en-US" dirty="0" smtClean="0"/>
              <a:t>Manual control of the upper esophageal sphincter is possible. A simple anterior traction suture placed around the anterior aspect of the </a:t>
            </a:r>
            <a:r>
              <a:rPr lang="en-US" dirty="0" err="1" smtClean="0"/>
              <a:t>cricoid</a:t>
            </a:r>
            <a:r>
              <a:rPr lang="en-US" dirty="0" smtClean="0"/>
              <a:t> cartilage improved UES opening by 0.36 cm (60.19) in a cohort of </a:t>
            </a:r>
            <a:r>
              <a:rPr lang="en-US" dirty="0" err="1" smtClean="0"/>
              <a:t>dysphagic</a:t>
            </a:r>
            <a:r>
              <a:rPr lang="en-US" dirty="0" smtClean="0"/>
              <a:t> patients. An internal implant on the </a:t>
            </a:r>
            <a:r>
              <a:rPr lang="en-US" dirty="0" err="1" smtClean="0"/>
              <a:t>cricoid</a:t>
            </a:r>
            <a:r>
              <a:rPr lang="en-US" dirty="0" smtClean="0"/>
              <a:t> cartilage affixed to an external magnet across intact skin opened the UES of fresh cadavers and living sheep to </a:t>
            </a:r>
            <a:r>
              <a:rPr lang="en-US" dirty="0" err="1" smtClean="0"/>
              <a:t>superphysiologic</a:t>
            </a:r>
            <a:endParaRPr lang="it-IT" dirty="0"/>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1763713" y="260350"/>
            <a:ext cx="5545137" cy="936625"/>
          </a:xfrm>
        </p:spPr>
        <p:style>
          <a:lnRef idx="1">
            <a:schemeClr val="accent2"/>
          </a:lnRef>
          <a:fillRef idx="3">
            <a:schemeClr val="accent2"/>
          </a:fillRef>
          <a:effectRef idx="2">
            <a:schemeClr val="accent2"/>
          </a:effectRef>
          <a:fontRef idx="minor">
            <a:schemeClr val="lt1"/>
          </a:fontRef>
        </p:style>
        <p:txBody>
          <a:bodyPr/>
          <a:lstStyle/>
          <a:p>
            <a:pPr>
              <a:defRPr/>
            </a:pPr>
            <a:r>
              <a:rPr lang="it-IT" dirty="0" smtClean="0"/>
              <a:t>Conclusioni</a:t>
            </a:r>
            <a:endParaRPr lang="it-IT" dirty="0"/>
          </a:p>
        </p:txBody>
      </p:sp>
      <p:sp>
        <p:nvSpPr>
          <p:cNvPr id="129028" name="CasellaDiTesto 4"/>
          <p:cNvSpPr txBox="1">
            <a:spLocks noChangeArrowheads="1"/>
          </p:cNvSpPr>
          <p:nvPr/>
        </p:nvSpPr>
        <p:spPr bwMode="auto">
          <a:xfrm>
            <a:off x="1043608" y="4293096"/>
            <a:ext cx="7021513" cy="830262"/>
          </a:xfrm>
          <a:prstGeom prst="rect">
            <a:avLst/>
          </a:prstGeom>
          <a:gradFill rotWithShape="1">
            <a:gsLst>
              <a:gs pos="0">
                <a:srgbClr val="A07400"/>
              </a:gs>
              <a:gs pos="50000">
                <a:srgbClr val="E6A900"/>
              </a:gs>
              <a:gs pos="100000">
                <a:srgbClr val="FFCA00"/>
              </a:gs>
            </a:gsLst>
            <a:lin ang="2700000" scaled="1"/>
          </a:gradFill>
          <a:ln w="9525">
            <a:solidFill>
              <a:srgbClr val="0070C0"/>
            </a:solidFill>
            <a:miter lim="800000"/>
            <a:headEnd/>
            <a:tailEnd/>
          </a:ln>
        </p:spPr>
        <p:txBody>
          <a:bodyPr>
            <a:spAutoFit/>
          </a:bodyPr>
          <a:lstStyle/>
          <a:p>
            <a:pPr algn="ctr"/>
            <a:r>
              <a:rPr lang="it-IT" sz="2400" b="1" dirty="0"/>
              <a:t>I riscontri strumentali </a:t>
            </a:r>
          </a:p>
          <a:p>
            <a:pPr algn="ctr"/>
            <a:r>
              <a:rPr lang="it-IT" sz="2400" b="1" dirty="0"/>
              <a:t>vanno interpretati nel contesto clinico </a:t>
            </a:r>
          </a:p>
        </p:txBody>
      </p:sp>
      <p:sp>
        <p:nvSpPr>
          <p:cNvPr id="6" name="CasellaDiTesto 4"/>
          <p:cNvSpPr txBox="1">
            <a:spLocks noChangeArrowheads="1"/>
          </p:cNvSpPr>
          <p:nvPr/>
        </p:nvSpPr>
        <p:spPr bwMode="auto">
          <a:xfrm>
            <a:off x="0" y="2636912"/>
            <a:ext cx="8964488" cy="1200329"/>
          </a:xfrm>
          <a:prstGeom prst="rect">
            <a:avLst/>
          </a:prstGeom>
          <a:gradFill rotWithShape="1">
            <a:gsLst>
              <a:gs pos="0">
                <a:srgbClr val="A07400"/>
              </a:gs>
              <a:gs pos="50000">
                <a:srgbClr val="E6A900"/>
              </a:gs>
              <a:gs pos="100000">
                <a:srgbClr val="FFCA00"/>
              </a:gs>
            </a:gsLst>
            <a:lin ang="2700000" scaled="1"/>
          </a:gradFill>
          <a:ln w="9525">
            <a:solidFill>
              <a:srgbClr val="0070C0"/>
            </a:solidFill>
            <a:miter lim="800000"/>
            <a:headEnd/>
            <a:tailEnd/>
          </a:ln>
        </p:spPr>
        <p:txBody>
          <a:bodyPr wrap="square">
            <a:spAutoFit/>
          </a:bodyPr>
          <a:lstStyle/>
          <a:p>
            <a:pPr algn="ctr"/>
            <a:r>
              <a:rPr lang="it-IT" sz="2400" b="1" dirty="0" smtClean="0"/>
              <a:t>Il ruolo della FEES è importante nella gestione del paziente con disfagia oro-faringea ma rappresenta solo uno degli ausili che concorre alla diagnosi ed alla terapia </a:t>
            </a:r>
            <a:endParaRPr lang="it-IT" sz="2400" b="1"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ttangolo arrotondato 11"/>
          <p:cNvSpPr/>
          <p:nvPr/>
        </p:nvSpPr>
        <p:spPr>
          <a:xfrm>
            <a:off x="611188" y="3789363"/>
            <a:ext cx="7777162" cy="935037"/>
          </a:xfrm>
          <a:prstGeom prst="roundRect">
            <a:avLst/>
          </a:prstGeom>
        </p:spPr>
        <p:style>
          <a:lnRef idx="1">
            <a:schemeClr val="accent5"/>
          </a:lnRef>
          <a:fillRef idx="3">
            <a:schemeClr val="accent5"/>
          </a:fillRef>
          <a:effectRef idx="2">
            <a:schemeClr val="accent5"/>
          </a:effectRef>
          <a:fontRef idx="minor">
            <a:schemeClr val="lt1"/>
          </a:fontRef>
        </p:style>
        <p:txBody>
          <a:bodyPr anchor="ctr"/>
          <a:lstStyle/>
          <a:p>
            <a:pPr algn="ctr">
              <a:defRPr/>
            </a:pPr>
            <a:endParaRPr lang="it-IT"/>
          </a:p>
        </p:txBody>
      </p:sp>
      <p:sp>
        <p:nvSpPr>
          <p:cNvPr id="13" name="Rettangolo arrotondato 12"/>
          <p:cNvSpPr/>
          <p:nvPr/>
        </p:nvSpPr>
        <p:spPr>
          <a:xfrm>
            <a:off x="611188" y="5229225"/>
            <a:ext cx="7777162" cy="936625"/>
          </a:xfrm>
          <a:prstGeom prst="roundRect">
            <a:avLst/>
          </a:prstGeom>
          <a:ln>
            <a:solidFill>
              <a:srgbClr val="FF0000"/>
            </a:solidFill>
          </a:ln>
        </p:spPr>
        <p:style>
          <a:lnRef idx="1">
            <a:schemeClr val="accent5"/>
          </a:lnRef>
          <a:fillRef idx="3">
            <a:schemeClr val="accent5"/>
          </a:fillRef>
          <a:effectRef idx="2">
            <a:schemeClr val="accent5"/>
          </a:effectRef>
          <a:fontRef idx="minor">
            <a:schemeClr val="lt1"/>
          </a:fontRef>
        </p:style>
        <p:txBody>
          <a:bodyPr anchor="ctr"/>
          <a:lstStyle/>
          <a:p>
            <a:pPr algn="ctr">
              <a:defRPr/>
            </a:pPr>
            <a:endParaRPr lang="it-IT"/>
          </a:p>
        </p:txBody>
      </p:sp>
      <p:sp>
        <p:nvSpPr>
          <p:cNvPr id="11" name="Rettangolo arrotondato 10"/>
          <p:cNvSpPr/>
          <p:nvPr/>
        </p:nvSpPr>
        <p:spPr>
          <a:xfrm>
            <a:off x="611188" y="1557338"/>
            <a:ext cx="7777162" cy="1674812"/>
          </a:xfrm>
          <a:prstGeom prst="roundRect">
            <a:avLst/>
          </a:prstGeom>
        </p:spPr>
        <p:style>
          <a:lnRef idx="1">
            <a:schemeClr val="accent5"/>
          </a:lnRef>
          <a:fillRef idx="3">
            <a:schemeClr val="accent5"/>
          </a:fillRef>
          <a:effectRef idx="2">
            <a:schemeClr val="accent5"/>
          </a:effectRef>
          <a:fontRef idx="minor">
            <a:schemeClr val="lt1"/>
          </a:fontRef>
        </p:style>
        <p:txBody>
          <a:bodyPr anchor="ctr"/>
          <a:lstStyle/>
          <a:p>
            <a:pPr algn="ctr">
              <a:defRPr/>
            </a:pPr>
            <a:endParaRPr lang="it-IT"/>
          </a:p>
        </p:txBody>
      </p:sp>
      <p:sp>
        <p:nvSpPr>
          <p:cNvPr id="5125" name="Rectangle 2"/>
          <p:cNvSpPr>
            <a:spLocks noGrp="1" noChangeArrowheads="1"/>
          </p:cNvSpPr>
          <p:nvPr>
            <p:ph type="title"/>
          </p:nvPr>
        </p:nvSpPr>
        <p:spPr>
          <a:xfrm>
            <a:off x="673100" y="274638"/>
            <a:ext cx="7715250" cy="850900"/>
          </a:xfrm>
        </p:spPr>
        <p:style>
          <a:lnRef idx="1">
            <a:schemeClr val="accent2"/>
          </a:lnRef>
          <a:fillRef idx="3">
            <a:schemeClr val="accent2"/>
          </a:fillRef>
          <a:effectRef idx="2">
            <a:schemeClr val="accent2"/>
          </a:effectRef>
          <a:fontRef idx="minor">
            <a:schemeClr val="lt1"/>
          </a:fontRef>
        </p:style>
        <p:txBody>
          <a:bodyPr/>
          <a:lstStyle/>
          <a:p>
            <a:pPr eaLnBrk="1" hangingPunct="1">
              <a:defRPr/>
            </a:pPr>
            <a:r>
              <a:rPr lang="it-IT" sz="4000" b="1" dirty="0" smtClean="0"/>
              <a:t>Diagnostica statica</a:t>
            </a:r>
          </a:p>
        </p:txBody>
      </p:sp>
      <p:sp>
        <p:nvSpPr>
          <p:cNvPr id="17413" name="Text Box 5"/>
          <p:cNvSpPr txBox="1">
            <a:spLocks noChangeArrowheads="1"/>
          </p:cNvSpPr>
          <p:nvPr/>
        </p:nvSpPr>
        <p:spPr bwMode="auto">
          <a:xfrm>
            <a:off x="950913" y="1719263"/>
            <a:ext cx="3617912" cy="457200"/>
          </a:xfrm>
          <a:prstGeom prst="rect">
            <a:avLst/>
          </a:prstGeom>
          <a:noFill/>
          <a:ln w="9525">
            <a:noFill/>
            <a:miter lim="800000"/>
            <a:headEnd/>
            <a:tailEnd/>
          </a:ln>
        </p:spPr>
        <p:txBody>
          <a:bodyPr wrap="none">
            <a:spAutoFit/>
          </a:bodyPr>
          <a:lstStyle/>
          <a:p>
            <a:r>
              <a:rPr lang="it-IT" sz="2400" b="1"/>
              <a:t>Radiologia tradizionale</a:t>
            </a:r>
          </a:p>
        </p:txBody>
      </p:sp>
      <p:sp>
        <p:nvSpPr>
          <p:cNvPr id="17414" name="Text Box 6"/>
          <p:cNvSpPr txBox="1">
            <a:spLocks noChangeArrowheads="1"/>
          </p:cNvSpPr>
          <p:nvPr/>
        </p:nvSpPr>
        <p:spPr bwMode="auto">
          <a:xfrm>
            <a:off x="1258888" y="2224088"/>
            <a:ext cx="5746750" cy="366712"/>
          </a:xfrm>
          <a:prstGeom prst="rect">
            <a:avLst/>
          </a:prstGeom>
          <a:noFill/>
          <a:ln w="9525">
            <a:noFill/>
            <a:miter lim="800000"/>
            <a:headEnd/>
            <a:tailEnd/>
          </a:ln>
        </p:spPr>
        <p:txBody>
          <a:bodyPr wrap="none">
            <a:spAutoFit/>
          </a:bodyPr>
          <a:lstStyle/>
          <a:p>
            <a:r>
              <a:rPr lang="it-IT"/>
              <a:t>RX faringe – esofago con m.d.c (Barium swallow – BS)</a:t>
            </a:r>
          </a:p>
        </p:txBody>
      </p:sp>
      <p:sp>
        <p:nvSpPr>
          <p:cNvPr id="17415" name="Text Box 7"/>
          <p:cNvSpPr txBox="1">
            <a:spLocks noChangeArrowheads="1"/>
          </p:cNvSpPr>
          <p:nvPr/>
        </p:nvSpPr>
        <p:spPr bwMode="auto">
          <a:xfrm>
            <a:off x="1239838" y="2728913"/>
            <a:ext cx="1200150" cy="366712"/>
          </a:xfrm>
          <a:prstGeom prst="rect">
            <a:avLst/>
          </a:prstGeom>
          <a:noFill/>
          <a:ln w="9525">
            <a:noFill/>
            <a:miter lim="800000"/>
            <a:headEnd/>
            <a:tailEnd/>
          </a:ln>
        </p:spPr>
        <p:txBody>
          <a:bodyPr wrap="none">
            <a:spAutoFit/>
          </a:bodyPr>
          <a:lstStyle/>
          <a:p>
            <a:r>
              <a:rPr lang="it-IT"/>
              <a:t>RX torace</a:t>
            </a:r>
          </a:p>
        </p:txBody>
      </p:sp>
      <p:sp>
        <p:nvSpPr>
          <p:cNvPr id="17416" name="Text Box 9"/>
          <p:cNvSpPr txBox="1">
            <a:spLocks noChangeArrowheads="1"/>
          </p:cNvSpPr>
          <p:nvPr/>
        </p:nvSpPr>
        <p:spPr bwMode="auto">
          <a:xfrm>
            <a:off x="950913" y="4005263"/>
            <a:ext cx="1419225" cy="457200"/>
          </a:xfrm>
          <a:prstGeom prst="rect">
            <a:avLst/>
          </a:prstGeom>
          <a:noFill/>
          <a:ln w="9525">
            <a:noFill/>
            <a:miter lim="800000"/>
            <a:headEnd/>
            <a:tailEnd/>
          </a:ln>
        </p:spPr>
        <p:txBody>
          <a:bodyPr wrap="none">
            <a:spAutoFit/>
          </a:bodyPr>
          <a:lstStyle/>
          <a:p>
            <a:r>
              <a:rPr lang="it-IT" sz="2400" b="1"/>
              <a:t>TC o RM</a:t>
            </a:r>
          </a:p>
        </p:txBody>
      </p:sp>
      <p:sp>
        <p:nvSpPr>
          <p:cNvPr id="17417" name="Text Box 10"/>
          <p:cNvSpPr txBox="1">
            <a:spLocks noChangeArrowheads="1"/>
          </p:cNvSpPr>
          <p:nvPr/>
        </p:nvSpPr>
        <p:spPr bwMode="auto">
          <a:xfrm>
            <a:off x="950913" y="5419725"/>
            <a:ext cx="4464050" cy="457200"/>
          </a:xfrm>
          <a:prstGeom prst="rect">
            <a:avLst/>
          </a:prstGeom>
          <a:noFill/>
          <a:ln w="9525">
            <a:noFill/>
            <a:miter lim="800000"/>
            <a:headEnd/>
            <a:tailEnd/>
          </a:ln>
        </p:spPr>
        <p:txBody>
          <a:bodyPr wrap="none">
            <a:spAutoFit/>
          </a:bodyPr>
          <a:lstStyle/>
          <a:p>
            <a:r>
              <a:rPr lang="it-IT" sz="2400" b="1"/>
              <a:t>Endoscopia faringo - laringea</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ext Box 5"/>
          <p:cNvSpPr txBox="1">
            <a:spLocks noChangeArrowheads="1"/>
          </p:cNvSpPr>
          <p:nvPr/>
        </p:nvSpPr>
        <p:spPr bwMode="auto">
          <a:xfrm>
            <a:off x="468313" y="2557463"/>
            <a:ext cx="5746750" cy="366712"/>
          </a:xfrm>
          <a:prstGeom prst="rect">
            <a:avLst/>
          </a:prstGeom>
          <a:ln>
            <a:solidFill>
              <a:srgbClr val="FF0000"/>
            </a:solidFill>
            <a:headEnd/>
            <a:tailEnd/>
          </a:ln>
        </p:spPr>
        <p:style>
          <a:lnRef idx="1">
            <a:schemeClr val="accent2"/>
          </a:lnRef>
          <a:fillRef idx="2">
            <a:schemeClr val="accent2"/>
          </a:fillRef>
          <a:effectRef idx="1">
            <a:schemeClr val="accent2"/>
          </a:effectRef>
          <a:fontRef idx="minor">
            <a:schemeClr val="dk1"/>
          </a:fontRef>
        </p:style>
        <p:txBody>
          <a:bodyPr wrap="none">
            <a:spAutoFit/>
          </a:bodyPr>
          <a:lstStyle/>
          <a:p>
            <a:pPr>
              <a:defRPr/>
            </a:pPr>
            <a:r>
              <a:rPr lang="it-IT" b="1" dirty="0"/>
              <a:t>FEES </a:t>
            </a:r>
            <a:r>
              <a:rPr lang="it-IT" dirty="0"/>
              <a:t>(</a:t>
            </a:r>
            <a:r>
              <a:rPr lang="it-IT" dirty="0" err="1"/>
              <a:t>Fiberoptic</a:t>
            </a:r>
            <a:r>
              <a:rPr lang="it-IT" dirty="0"/>
              <a:t> </a:t>
            </a:r>
            <a:r>
              <a:rPr lang="it-IT" dirty="0" err="1"/>
              <a:t>endoscopic</a:t>
            </a:r>
            <a:r>
              <a:rPr lang="it-IT" dirty="0"/>
              <a:t> </a:t>
            </a:r>
            <a:r>
              <a:rPr lang="it-IT" dirty="0" err="1"/>
              <a:t>evaluation</a:t>
            </a:r>
            <a:r>
              <a:rPr lang="it-IT" dirty="0"/>
              <a:t> </a:t>
            </a:r>
            <a:r>
              <a:rPr lang="it-IT" dirty="0" err="1"/>
              <a:t>of</a:t>
            </a:r>
            <a:r>
              <a:rPr lang="it-IT" dirty="0"/>
              <a:t> </a:t>
            </a:r>
            <a:r>
              <a:rPr lang="it-IT" dirty="0" err="1"/>
              <a:t>swallowing</a:t>
            </a:r>
            <a:r>
              <a:rPr lang="it-IT" dirty="0"/>
              <a:t>)</a:t>
            </a:r>
          </a:p>
        </p:txBody>
      </p:sp>
      <p:sp>
        <p:nvSpPr>
          <p:cNvPr id="6147" name="Text Box 6"/>
          <p:cNvSpPr txBox="1">
            <a:spLocks noChangeArrowheads="1"/>
          </p:cNvSpPr>
          <p:nvPr/>
        </p:nvSpPr>
        <p:spPr bwMode="auto">
          <a:xfrm>
            <a:off x="468313" y="3284538"/>
            <a:ext cx="8351837" cy="376237"/>
          </a:xfrm>
          <a:prstGeom prst="rect">
            <a:avLst/>
          </a:prstGeom>
          <a:ln>
            <a:solidFill>
              <a:srgbClr val="FF0000"/>
            </a:solidFill>
            <a:headEnd/>
            <a:tailEnd/>
          </a:ln>
        </p:spPr>
        <p:style>
          <a:lnRef idx="1">
            <a:schemeClr val="accent2"/>
          </a:lnRef>
          <a:fillRef idx="2">
            <a:schemeClr val="accent2"/>
          </a:fillRef>
          <a:effectRef idx="1">
            <a:schemeClr val="accent2"/>
          </a:effectRef>
          <a:fontRef idx="minor">
            <a:schemeClr val="dk1"/>
          </a:fontRef>
        </p:style>
        <p:txBody>
          <a:bodyPr>
            <a:spAutoFit/>
          </a:bodyPr>
          <a:lstStyle/>
          <a:p>
            <a:pPr>
              <a:spcBef>
                <a:spcPct val="20000"/>
              </a:spcBef>
              <a:defRPr/>
            </a:pPr>
            <a:r>
              <a:rPr lang="it-IT" b="1" dirty="0">
                <a:solidFill>
                  <a:schemeClr val="tx1"/>
                </a:solidFill>
              </a:rPr>
              <a:t>FEESST</a:t>
            </a:r>
            <a:r>
              <a:rPr lang="it-IT" dirty="0">
                <a:solidFill>
                  <a:schemeClr val="tx1"/>
                </a:solidFill>
              </a:rPr>
              <a:t> (</a:t>
            </a:r>
            <a:r>
              <a:rPr lang="it-IT" dirty="0" err="1">
                <a:solidFill>
                  <a:schemeClr val="tx1"/>
                </a:solidFill>
              </a:rPr>
              <a:t>Fiberoptic</a:t>
            </a:r>
            <a:r>
              <a:rPr lang="it-IT" dirty="0">
                <a:solidFill>
                  <a:schemeClr val="tx1"/>
                </a:solidFill>
              </a:rPr>
              <a:t> </a:t>
            </a:r>
            <a:r>
              <a:rPr lang="it-IT" dirty="0" err="1">
                <a:solidFill>
                  <a:schemeClr val="tx1"/>
                </a:solidFill>
              </a:rPr>
              <a:t>endoscopic</a:t>
            </a:r>
            <a:r>
              <a:rPr lang="it-IT" dirty="0">
                <a:solidFill>
                  <a:schemeClr val="tx1"/>
                </a:solidFill>
              </a:rPr>
              <a:t> </a:t>
            </a:r>
            <a:r>
              <a:rPr lang="it-IT" dirty="0" err="1">
                <a:solidFill>
                  <a:schemeClr val="tx1"/>
                </a:solidFill>
              </a:rPr>
              <a:t>evaluation</a:t>
            </a:r>
            <a:r>
              <a:rPr lang="it-IT" dirty="0">
                <a:solidFill>
                  <a:schemeClr val="tx1"/>
                </a:solidFill>
              </a:rPr>
              <a:t> </a:t>
            </a:r>
            <a:r>
              <a:rPr lang="it-IT" dirty="0" err="1">
                <a:solidFill>
                  <a:schemeClr val="tx1"/>
                </a:solidFill>
              </a:rPr>
              <a:t>of</a:t>
            </a:r>
            <a:r>
              <a:rPr lang="it-IT" dirty="0">
                <a:solidFill>
                  <a:schemeClr val="tx1"/>
                </a:solidFill>
              </a:rPr>
              <a:t> </a:t>
            </a:r>
            <a:r>
              <a:rPr lang="it-IT" dirty="0" err="1">
                <a:solidFill>
                  <a:schemeClr val="tx1"/>
                </a:solidFill>
              </a:rPr>
              <a:t>swallowing</a:t>
            </a:r>
            <a:r>
              <a:rPr lang="it-IT" dirty="0">
                <a:solidFill>
                  <a:schemeClr val="tx1"/>
                </a:solidFill>
              </a:rPr>
              <a:t> </a:t>
            </a:r>
            <a:r>
              <a:rPr lang="it-IT" dirty="0" err="1">
                <a:solidFill>
                  <a:schemeClr val="tx1"/>
                </a:solidFill>
              </a:rPr>
              <a:t>with</a:t>
            </a:r>
            <a:r>
              <a:rPr lang="it-IT" dirty="0">
                <a:solidFill>
                  <a:schemeClr val="tx1"/>
                </a:solidFill>
              </a:rPr>
              <a:t> </a:t>
            </a:r>
            <a:r>
              <a:rPr lang="it-IT" dirty="0" err="1">
                <a:solidFill>
                  <a:schemeClr val="tx1"/>
                </a:solidFill>
              </a:rPr>
              <a:t>sensory</a:t>
            </a:r>
            <a:r>
              <a:rPr lang="it-IT" dirty="0">
                <a:solidFill>
                  <a:schemeClr val="tx1"/>
                </a:solidFill>
              </a:rPr>
              <a:t> </a:t>
            </a:r>
            <a:r>
              <a:rPr lang="it-IT" dirty="0" err="1">
                <a:solidFill>
                  <a:schemeClr val="tx1"/>
                </a:solidFill>
              </a:rPr>
              <a:t>testing</a:t>
            </a:r>
            <a:r>
              <a:rPr lang="it-IT" dirty="0">
                <a:solidFill>
                  <a:schemeClr val="tx1"/>
                </a:solidFill>
              </a:rPr>
              <a:t>)</a:t>
            </a:r>
          </a:p>
        </p:txBody>
      </p:sp>
      <p:sp>
        <p:nvSpPr>
          <p:cNvPr id="6148" name="Text Box 7"/>
          <p:cNvSpPr txBox="1">
            <a:spLocks noChangeArrowheads="1"/>
          </p:cNvSpPr>
          <p:nvPr/>
        </p:nvSpPr>
        <p:spPr bwMode="auto">
          <a:xfrm>
            <a:off x="468313" y="1838325"/>
            <a:ext cx="6419850" cy="366713"/>
          </a:xfrm>
          <a:prstGeom prst="rect">
            <a:avLst/>
          </a:prstGeom>
          <a:ln>
            <a:headEnd/>
            <a:tailEnd/>
          </a:ln>
        </p:spPr>
        <p:style>
          <a:lnRef idx="1">
            <a:schemeClr val="accent2"/>
          </a:lnRef>
          <a:fillRef idx="2">
            <a:schemeClr val="accent2"/>
          </a:fillRef>
          <a:effectRef idx="1">
            <a:schemeClr val="accent2"/>
          </a:effectRef>
          <a:fontRef idx="minor">
            <a:schemeClr val="dk1"/>
          </a:fontRef>
        </p:style>
        <p:txBody>
          <a:bodyPr wrap="none">
            <a:spAutoFit/>
          </a:bodyPr>
          <a:lstStyle/>
          <a:p>
            <a:pPr>
              <a:defRPr/>
            </a:pPr>
            <a:r>
              <a:rPr lang="it-IT" b="1" dirty="0" err="1"/>
              <a:t>Videofluoroscopia</a:t>
            </a:r>
            <a:r>
              <a:rPr lang="it-IT" b="1" dirty="0"/>
              <a:t> - VFS</a:t>
            </a:r>
            <a:r>
              <a:rPr lang="it-IT" dirty="0"/>
              <a:t> (o </a:t>
            </a:r>
            <a:r>
              <a:rPr lang="it-IT" dirty="0" err="1"/>
              <a:t>modified</a:t>
            </a:r>
            <a:r>
              <a:rPr lang="it-IT" dirty="0"/>
              <a:t> </a:t>
            </a:r>
            <a:r>
              <a:rPr lang="it-IT" dirty="0" err="1"/>
              <a:t>barium</a:t>
            </a:r>
            <a:r>
              <a:rPr lang="it-IT" dirty="0"/>
              <a:t> </a:t>
            </a:r>
            <a:r>
              <a:rPr lang="it-IT" dirty="0" err="1"/>
              <a:t>swallow</a:t>
            </a:r>
            <a:r>
              <a:rPr lang="it-IT" dirty="0"/>
              <a:t> - MBS)</a:t>
            </a:r>
          </a:p>
        </p:txBody>
      </p:sp>
      <p:sp>
        <p:nvSpPr>
          <p:cNvPr id="6149" name="Text Box 9"/>
          <p:cNvSpPr txBox="1">
            <a:spLocks noChangeArrowheads="1"/>
          </p:cNvSpPr>
          <p:nvPr/>
        </p:nvSpPr>
        <p:spPr bwMode="auto">
          <a:xfrm>
            <a:off x="468313" y="3933825"/>
            <a:ext cx="3549650" cy="366713"/>
          </a:xfrm>
          <a:prstGeom prst="rect">
            <a:avLst/>
          </a:prstGeom>
          <a:ln>
            <a:headEnd/>
            <a:tailEnd/>
          </a:ln>
        </p:spPr>
        <p:style>
          <a:lnRef idx="1">
            <a:schemeClr val="accent2"/>
          </a:lnRef>
          <a:fillRef idx="2">
            <a:schemeClr val="accent2"/>
          </a:fillRef>
          <a:effectRef idx="1">
            <a:schemeClr val="accent2"/>
          </a:effectRef>
          <a:fontRef idx="minor">
            <a:schemeClr val="dk1"/>
          </a:fontRef>
        </p:style>
        <p:txBody>
          <a:bodyPr wrap="none">
            <a:spAutoFit/>
          </a:bodyPr>
          <a:lstStyle/>
          <a:p>
            <a:pPr>
              <a:defRPr/>
            </a:pPr>
            <a:r>
              <a:rPr lang="it-IT" b="1"/>
              <a:t>Manometria faringo – esofagea</a:t>
            </a:r>
          </a:p>
        </p:txBody>
      </p:sp>
      <p:sp>
        <p:nvSpPr>
          <p:cNvPr id="6150" name="Text Box 10"/>
          <p:cNvSpPr txBox="1">
            <a:spLocks noChangeArrowheads="1"/>
          </p:cNvSpPr>
          <p:nvPr/>
        </p:nvSpPr>
        <p:spPr bwMode="auto">
          <a:xfrm>
            <a:off x="468313" y="4581525"/>
            <a:ext cx="2533650" cy="366713"/>
          </a:xfrm>
          <a:prstGeom prst="rect">
            <a:avLst/>
          </a:prstGeom>
          <a:ln>
            <a:headEnd/>
            <a:tailEnd/>
          </a:ln>
        </p:spPr>
        <p:style>
          <a:lnRef idx="1">
            <a:schemeClr val="accent2"/>
          </a:lnRef>
          <a:fillRef idx="2">
            <a:schemeClr val="accent2"/>
          </a:fillRef>
          <a:effectRef idx="1">
            <a:schemeClr val="accent2"/>
          </a:effectRef>
          <a:fontRef idx="minor">
            <a:schemeClr val="dk1"/>
          </a:fontRef>
        </p:style>
        <p:txBody>
          <a:bodyPr wrap="none">
            <a:spAutoFit/>
          </a:bodyPr>
          <a:lstStyle/>
          <a:p>
            <a:pPr>
              <a:defRPr/>
            </a:pPr>
            <a:r>
              <a:rPr lang="it-IT" b="1"/>
              <a:t>Ecografia deglutitoria</a:t>
            </a:r>
          </a:p>
        </p:txBody>
      </p:sp>
      <p:sp>
        <p:nvSpPr>
          <p:cNvPr id="6151" name="Text Box 11"/>
          <p:cNvSpPr txBox="1">
            <a:spLocks noChangeArrowheads="1"/>
          </p:cNvSpPr>
          <p:nvPr/>
        </p:nvSpPr>
        <p:spPr bwMode="auto">
          <a:xfrm>
            <a:off x="468313" y="5300663"/>
            <a:ext cx="3409950" cy="366712"/>
          </a:xfrm>
          <a:prstGeom prst="rect">
            <a:avLst/>
          </a:prstGeom>
          <a:ln>
            <a:headEnd/>
            <a:tailEnd/>
          </a:ln>
        </p:spPr>
        <p:style>
          <a:lnRef idx="1">
            <a:schemeClr val="accent2"/>
          </a:lnRef>
          <a:fillRef idx="2">
            <a:schemeClr val="accent2"/>
          </a:fillRef>
          <a:effectRef idx="1">
            <a:schemeClr val="accent2"/>
          </a:effectRef>
          <a:fontRef idx="minor">
            <a:schemeClr val="dk1"/>
          </a:fontRef>
        </p:style>
        <p:txBody>
          <a:bodyPr wrap="none">
            <a:spAutoFit/>
          </a:bodyPr>
          <a:lstStyle/>
          <a:p>
            <a:pPr>
              <a:defRPr/>
            </a:pPr>
            <a:r>
              <a:rPr lang="it-IT" b="1"/>
              <a:t>Scintigrafia della deglutizione</a:t>
            </a:r>
          </a:p>
        </p:txBody>
      </p:sp>
      <p:sp>
        <p:nvSpPr>
          <p:cNvPr id="6152" name="Text Box 12"/>
          <p:cNvSpPr txBox="1">
            <a:spLocks noChangeArrowheads="1"/>
          </p:cNvSpPr>
          <p:nvPr/>
        </p:nvSpPr>
        <p:spPr bwMode="auto">
          <a:xfrm>
            <a:off x="468313" y="5949950"/>
            <a:ext cx="2495550" cy="366713"/>
          </a:xfrm>
          <a:prstGeom prst="rect">
            <a:avLst/>
          </a:prstGeom>
          <a:ln>
            <a:headEnd/>
            <a:tailEnd/>
          </a:ln>
        </p:spPr>
        <p:style>
          <a:lnRef idx="1">
            <a:schemeClr val="accent2"/>
          </a:lnRef>
          <a:fillRef idx="2">
            <a:schemeClr val="accent2"/>
          </a:fillRef>
          <a:effectRef idx="1">
            <a:schemeClr val="accent2"/>
          </a:effectRef>
          <a:fontRef idx="minor">
            <a:schemeClr val="dk1"/>
          </a:fontRef>
        </p:style>
        <p:txBody>
          <a:bodyPr wrap="none">
            <a:spAutoFit/>
          </a:bodyPr>
          <a:lstStyle/>
          <a:p>
            <a:pPr>
              <a:defRPr/>
            </a:pPr>
            <a:r>
              <a:rPr lang="it-IT" b="1"/>
              <a:t>EMG</a:t>
            </a:r>
            <a:r>
              <a:rPr lang="it-IT"/>
              <a:t> (elettromiografia)</a:t>
            </a:r>
          </a:p>
        </p:txBody>
      </p:sp>
      <p:sp>
        <p:nvSpPr>
          <p:cNvPr id="6153" name="CasellaDiTesto 15"/>
          <p:cNvSpPr txBox="1">
            <a:spLocks noChangeArrowheads="1"/>
          </p:cNvSpPr>
          <p:nvPr/>
        </p:nvSpPr>
        <p:spPr bwMode="auto">
          <a:xfrm>
            <a:off x="1692275" y="355600"/>
            <a:ext cx="5761038" cy="708025"/>
          </a:xfrm>
          <a:prstGeom prst="rect">
            <a:avLst/>
          </a:prstGeom>
          <a:ln>
            <a:headEnd/>
            <a:tailEnd/>
          </a:ln>
        </p:spPr>
        <p:style>
          <a:lnRef idx="1">
            <a:schemeClr val="accent2"/>
          </a:lnRef>
          <a:fillRef idx="3">
            <a:schemeClr val="accent2"/>
          </a:fillRef>
          <a:effectRef idx="2">
            <a:schemeClr val="accent2"/>
          </a:effectRef>
          <a:fontRef idx="minor">
            <a:schemeClr val="lt1"/>
          </a:fontRef>
        </p:style>
        <p:txBody>
          <a:bodyPr>
            <a:spAutoFit/>
          </a:bodyPr>
          <a:lstStyle/>
          <a:p>
            <a:pPr algn="ctr">
              <a:defRPr/>
            </a:pPr>
            <a:r>
              <a:rPr lang="it-IT" sz="4000" b="1" dirty="0"/>
              <a:t>Diagnostica dinamica</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6148"/>
                                        </p:tgtEl>
                                        <p:attrNameLst>
                                          <p:attrName>style.visibility</p:attrName>
                                        </p:attrNameLst>
                                      </p:cBhvr>
                                      <p:to>
                                        <p:strVal val="visible"/>
                                      </p:to>
                                    </p:set>
                                    <p:anim calcmode="lin" valueType="num">
                                      <p:cBhvr additive="base">
                                        <p:cTn id="7" dur="500" fill="hold"/>
                                        <p:tgtEl>
                                          <p:spTgt spid="6148"/>
                                        </p:tgtEl>
                                        <p:attrNameLst>
                                          <p:attrName>ppt_x</p:attrName>
                                        </p:attrNameLst>
                                      </p:cBhvr>
                                      <p:tavLst>
                                        <p:tav tm="0">
                                          <p:val>
                                            <p:strVal val="0-#ppt_w/2"/>
                                          </p:val>
                                        </p:tav>
                                        <p:tav tm="100000">
                                          <p:val>
                                            <p:strVal val="#ppt_x"/>
                                          </p:val>
                                        </p:tav>
                                      </p:tavLst>
                                    </p:anim>
                                    <p:anim calcmode="lin" valueType="num">
                                      <p:cBhvr additive="base">
                                        <p:cTn id="8" dur="500" fill="hold"/>
                                        <p:tgtEl>
                                          <p:spTgt spid="6148"/>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6146"/>
                                        </p:tgtEl>
                                        <p:attrNameLst>
                                          <p:attrName>style.visibility</p:attrName>
                                        </p:attrNameLst>
                                      </p:cBhvr>
                                      <p:to>
                                        <p:strVal val="visible"/>
                                      </p:to>
                                    </p:set>
                                    <p:anim calcmode="lin" valueType="num">
                                      <p:cBhvr additive="base">
                                        <p:cTn id="13" dur="500" fill="hold"/>
                                        <p:tgtEl>
                                          <p:spTgt spid="6146"/>
                                        </p:tgtEl>
                                        <p:attrNameLst>
                                          <p:attrName>ppt_x</p:attrName>
                                        </p:attrNameLst>
                                      </p:cBhvr>
                                      <p:tavLst>
                                        <p:tav tm="0">
                                          <p:val>
                                            <p:strVal val="0-#ppt_w/2"/>
                                          </p:val>
                                        </p:tav>
                                        <p:tav tm="100000">
                                          <p:val>
                                            <p:strVal val="#ppt_x"/>
                                          </p:val>
                                        </p:tav>
                                      </p:tavLst>
                                    </p:anim>
                                    <p:anim calcmode="lin" valueType="num">
                                      <p:cBhvr additive="base">
                                        <p:cTn id="14" dur="500" fill="hold"/>
                                        <p:tgtEl>
                                          <p:spTgt spid="6146"/>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6147"/>
                                        </p:tgtEl>
                                        <p:attrNameLst>
                                          <p:attrName>style.visibility</p:attrName>
                                        </p:attrNameLst>
                                      </p:cBhvr>
                                      <p:to>
                                        <p:strVal val="visible"/>
                                      </p:to>
                                    </p:set>
                                    <p:anim calcmode="lin" valueType="num">
                                      <p:cBhvr additive="base">
                                        <p:cTn id="19" dur="500" fill="hold"/>
                                        <p:tgtEl>
                                          <p:spTgt spid="6147"/>
                                        </p:tgtEl>
                                        <p:attrNameLst>
                                          <p:attrName>ppt_x</p:attrName>
                                        </p:attrNameLst>
                                      </p:cBhvr>
                                      <p:tavLst>
                                        <p:tav tm="0">
                                          <p:val>
                                            <p:strVal val="0-#ppt_w/2"/>
                                          </p:val>
                                        </p:tav>
                                        <p:tav tm="100000">
                                          <p:val>
                                            <p:strVal val="#ppt_x"/>
                                          </p:val>
                                        </p:tav>
                                      </p:tavLst>
                                    </p:anim>
                                    <p:anim calcmode="lin" valueType="num">
                                      <p:cBhvr additive="base">
                                        <p:cTn id="20" dur="500" fill="hold"/>
                                        <p:tgtEl>
                                          <p:spTgt spid="6147"/>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6149"/>
                                        </p:tgtEl>
                                        <p:attrNameLst>
                                          <p:attrName>style.visibility</p:attrName>
                                        </p:attrNameLst>
                                      </p:cBhvr>
                                      <p:to>
                                        <p:strVal val="visible"/>
                                      </p:to>
                                    </p:set>
                                    <p:anim calcmode="lin" valueType="num">
                                      <p:cBhvr additive="base">
                                        <p:cTn id="25" dur="500" fill="hold"/>
                                        <p:tgtEl>
                                          <p:spTgt spid="6149"/>
                                        </p:tgtEl>
                                        <p:attrNameLst>
                                          <p:attrName>ppt_x</p:attrName>
                                        </p:attrNameLst>
                                      </p:cBhvr>
                                      <p:tavLst>
                                        <p:tav tm="0">
                                          <p:val>
                                            <p:strVal val="0-#ppt_w/2"/>
                                          </p:val>
                                        </p:tav>
                                        <p:tav tm="100000">
                                          <p:val>
                                            <p:strVal val="#ppt_x"/>
                                          </p:val>
                                        </p:tav>
                                      </p:tavLst>
                                    </p:anim>
                                    <p:anim calcmode="lin" valueType="num">
                                      <p:cBhvr additive="base">
                                        <p:cTn id="26" dur="500" fill="hold"/>
                                        <p:tgtEl>
                                          <p:spTgt spid="6149"/>
                                        </p:tgtEl>
                                        <p:attrNameLst>
                                          <p:attrName>ppt_y</p:attrName>
                                        </p:attrNameLst>
                                      </p:cBhvr>
                                      <p:tavLst>
                                        <p:tav tm="0">
                                          <p:val>
                                            <p:strVal val="#ppt_y"/>
                                          </p:val>
                                        </p:tav>
                                        <p:tav tm="100000">
                                          <p:val>
                                            <p:strVal val="#ppt_y"/>
                                          </p:val>
                                        </p:tav>
                                      </p:tavLst>
                                    </p:anim>
                                  </p:childTnLst>
                                </p:cTn>
                              </p:par>
                              <p:par>
                                <p:cTn id="27" presetID="2" presetClass="entr" presetSubtype="8" fill="hold" grpId="0" nodeType="withEffect">
                                  <p:stCondLst>
                                    <p:cond delay="0"/>
                                  </p:stCondLst>
                                  <p:childTnLst>
                                    <p:set>
                                      <p:cBhvr>
                                        <p:cTn id="28" dur="1" fill="hold">
                                          <p:stCondLst>
                                            <p:cond delay="0"/>
                                          </p:stCondLst>
                                        </p:cTn>
                                        <p:tgtEl>
                                          <p:spTgt spid="6150"/>
                                        </p:tgtEl>
                                        <p:attrNameLst>
                                          <p:attrName>style.visibility</p:attrName>
                                        </p:attrNameLst>
                                      </p:cBhvr>
                                      <p:to>
                                        <p:strVal val="visible"/>
                                      </p:to>
                                    </p:set>
                                    <p:anim calcmode="lin" valueType="num">
                                      <p:cBhvr additive="base">
                                        <p:cTn id="29" dur="500" fill="hold"/>
                                        <p:tgtEl>
                                          <p:spTgt spid="6150"/>
                                        </p:tgtEl>
                                        <p:attrNameLst>
                                          <p:attrName>ppt_x</p:attrName>
                                        </p:attrNameLst>
                                      </p:cBhvr>
                                      <p:tavLst>
                                        <p:tav tm="0">
                                          <p:val>
                                            <p:strVal val="0-#ppt_w/2"/>
                                          </p:val>
                                        </p:tav>
                                        <p:tav tm="100000">
                                          <p:val>
                                            <p:strVal val="#ppt_x"/>
                                          </p:val>
                                        </p:tav>
                                      </p:tavLst>
                                    </p:anim>
                                    <p:anim calcmode="lin" valueType="num">
                                      <p:cBhvr additive="base">
                                        <p:cTn id="30" dur="500" fill="hold"/>
                                        <p:tgtEl>
                                          <p:spTgt spid="6150"/>
                                        </p:tgtEl>
                                        <p:attrNameLst>
                                          <p:attrName>ppt_y</p:attrName>
                                        </p:attrNameLst>
                                      </p:cBhvr>
                                      <p:tavLst>
                                        <p:tav tm="0">
                                          <p:val>
                                            <p:strVal val="#ppt_y"/>
                                          </p:val>
                                        </p:tav>
                                        <p:tav tm="100000">
                                          <p:val>
                                            <p:strVal val="#ppt_y"/>
                                          </p:val>
                                        </p:tav>
                                      </p:tavLst>
                                    </p:anim>
                                  </p:childTnLst>
                                </p:cTn>
                              </p:par>
                              <p:par>
                                <p:cTn id="31" presetID="2" presetClass="entr" presetSubtype="8" fill="hold" grpId="0" nodeType="withEffect">
                                  <p:stCondLst>
                                    <p:cond delay="0"/>
                                  </p:stCondLst>
                                  <p:childTnLst>
                                    <p:set>
                                      <p:cBhvr>
                                        <p:cTn id="32" dur="1" fill="hold">
                                          <p:stCondLst>
                                            <p:cond delay="0"/>
                                          </p:stCondLst>
                                        </p:cTn>
                                        <p:tgtEl>
                                          <p:spTgt spid="6151"/>
                                        </p:tgtEl>
                                        <p:attrNameLst>
                                          <p:attrName>style.visibility</p:attrName>
                                        </p:attrNameLst>
                                      </p:cBhvr>
                                      <p:to>
                                        <p:strVal val="visible"/>
                                      </p:to>
                                    </p:set>
                                    <p:anim calcmode="lin" valueType="num">
                                      <p:cBhvr additive="base">
                                        <p:cTn id="33" dur="500" fill="hold"/>
                                        <p:tgtEl>
                                          <p:spTgt spid="6151"/>
                                        </p:tgtEl>
                                        <p:attrNameLst>
                                          <p:attrName>ppt_x</p:attrName>
                                        </p:attrNameLst>
                                      </p:cBhvr>
                                      <p:tavLst>
                                        <p:tav tm="0">
                                          <p:val>
                                            <p:strVal val="0-#ppt_w/2"/>
                                          </p:val>
                                        </p:tav>
                                        <p:tav tm="100000">
                                          <p:val>
                                            <p:strVal val="#ppt_x"/>
                                          </p:val>
                                        </p:tav>
                                      </p:tavLst>
                                    </p:anim>
                                    <p:anim calcmode="lin" valueType="num">
                                      <p:cBhvr additive="base">
                                        <p:cTn id="34" dur="500" fill="hold"/>
                                        <p:tgtEl>
                                          <p:spTgt spid="6151"/>
                                        </p:tgtEl>
                                        <p:attrNameLst>
                                          <p:attrName>ppt_y</p:attrName>
                                        </p:attrNameLst>
                                      </p:cBhvr>
                                      <p:tavLst>
                                        <p:tav tm="0">
                                          <p:val>
                                            <p:strVal val="#ppt_y"/>
                                          </p:val>
                                        </p:tav>
                                        <p:tav tm="100000">
                                          <p:val>
                                            <p:strVal val="#ppt_y"/>
                                          </p:val>
                                        </p:tav>
                                      </p:tavLst>
                                    </p:anim>
                                  </p:childTnLst>
                                </p:cTn>
                              </p:par>
                              <p:par>
                                <p:cTn id="35" presetID="2" presetClass="entr" presetSubtype="8" fill="hold" grpId="0" nodeType="withEffect">
                                  <p:stCondLst>
                                    <p:cond delay="0"/>
                                  </p:stCondLst>
                                  <p:childTnLst>
                                    <p:set>
                                      <p:cBhvr>
                                        <p:cTn id="36" dur="1" fill="hold">
                                          <p:stCondLst>
                                            <p:cond delay="0"/>
                                          </p:stCondLst>
                                        </p:cTn>
                                        <p:tgtEl>
                                          <p:spTgt spid="6152"/>
                                        </p:tgtEl>
                                        <p:attrNameLst>
                                          <p:attrName>style.visibility</p:attrName>
                                        </p:attrNameLst>
                                      </p:cBhvr>
                                      <p:to>
                                        <p:strVal val="visible"/>
                                      </p:to>
                                    </p:set>
                                    <p:anim calcmode="lin" valueType="num">
                                      <p:cBhvr additive="base">
                                        <p:cTn id="37" dur="500" fill="hold"/>
                                        <p:tgtEl>
                                          <p:spTgt spid="6152"/>
                                        </p:tgtEl>
                                        <p:attrNameLst>
                                          <p:attrName>ppt_x</p:attrName>
                                        </p:attrNameLst>
                                      </p:cBhvr>
                                      <p:tavLst>
                                        <p:tav tm="0">
                                          <p:val>
                                            <p:strVal val="0-#ppt_w/2"/>
                                          </p:val>
                                        </p:tav>
                                        <p:tav tm="100000">
                                          <p:val>
                                            <p:strVal val="#ppt_x"/>
                                          </p:val>
                                        </p:tav>
                                      </p:tavLst>
                                    </p:anim>
                                    <p:anim calcmode="lin" valueType="num">
                                      <p:cBhvr additive="base">
                                        <p:cTn id="38" dur="500" fill="hold"/>
                                        <p:tgtEl>
                                          <p:spTgt spid="615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6" grpId="0" animBg="1"/>
      <p:bldP spid="6147" grpId="0" animBg="1"/>
      <p:bldP spid="6148" grpId="0" animBg="1"/>
      <p:bldP spid="6149" grpId="0" animBg="1"/>
      <p:bldP spid="6150" grpId="0" animBg="1"/>
      <p:bldP spid="6151" grpId="0" animBg="1"/>
      <p:bldP spid="6152"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magine 3" descr="Pag 27.bmp"/>
          <p:cNvPicPr>
            <a:picLocks noChangeAspect="1"/>
          </p:cNvPicPr>
          <p:nvPr/>
        </p:nvPicPr>
        <p:blipFill>
          <a:blip r:embed="rId2" cstate="print"/>
          <a:stretch>
            <a:fillRect/>
          </a:stretch>
        </p:blipFill>
        <p:spPr>
          <a:xfrm>
            <a:off x="4021463" y="0"/>
            <a:ext cx="4006921" cy="6858000"/>
          </a:xfrm>
          <a:prstGeom prst="rect">
            <a:avLst/>
          </a:prstGeom>
        </p:spPr>
      </p:pic>
      <p:sp>
        <p:nvSpPr>
          <p:cNvPr id="5" name="CasellaDiTesto 4"/>
          <p:cNvSpPr txBox="1"/>
          <p:nvPr/>
        </p:nvSpPr>
        <p:spPr>
          <a:xfrm>
            <a:off x="395536" y="1918573"/>
            <a:ext cx="3339376" cy="646331"/>
          </a:xfrm>
          <a:prstGeom prst="rect">
            <a:avLst/>
          </a:prstGeom>
          <a:noFill/>
        </p:spPr>
        <p:txBody>
          <a:bodyPr wrap="none" rtlCol="0">
            <a:spAutoFit/>
          </a:bodyPr>
          <a:lstStyle/>
          <a:p>
            <a:r>
              <a:rPr lang="it-IT" dirty="0" smtClean="0"/>
              <a:t>Colonna per esecuzione FESS</a:t>
            </a:r>
          </a:p>
          <a:p>
            <a:r>
              <a:rPr lang="it-IT" dirty="0" smtClean="0"/>
              <a:t>FESST</a:t>
            </a:r>
            <a:endParaRPr lang="it-IT"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olo 1"/>
          <p:cNvSpPr>
            <a:spLocks noGrp="1"/>
          </p:cNvSpPr>
          <p:nvPr>
            <p:ph type="title"/>
          </p:nvPr>
        </p:nvSpPr>
        <p:spPr>
          <a:xfrm>
            <a:off x="1908175" y="115888"/>
            <a:ext cx="5688013" cy="706437"/>
          </a:xfrm>
        </p:spPr>
        <p:style>
          <a:lnRef idx="1">
            <a:schemeClr val="accent2"/>
          </a:lnRef>
          <a:fillRef idx="3">
            <a:schemeClr val="accent2"/>
          </a:fillRef>
          <a:effectRef idx="2">
            <a:schemeClr val="accent2"/>
          </a:effectRef>
          <a:fontRef idx="minor">
            <a:schemeClr val="lt1"/>
          </a:fontRef>
        </p:style>
        <p:txBody>
          <a:bodyPr/>
          <a:lstStyle/>
          <a:p>
            <a:pPr>
              <a:defRPr/>
            </a:pPr>
            <a:r>
              <a:rPr lang="it-IT" dirty="0" smtClean="0"/>
              <a:t>FEES</a:t>
            </a:r>
          </a:p>
        </p:txBody>
      </p:sp>
      <p:pic>
        <p:nvPicPr>
          <p:cNvPr id="36866" name="Picture 5" descr="tracheotomia0007"/>
          <p:cNvPicPr>
            <a:picLocks noChangeAspect="1" noChangeArrowheads="1"/>
          </p:cNvPicPr>
          <p:nvPr/>
        </p:nvPicPr>
        <p:blipFill>
          <a:blip r:embed="rId2" cstate="print"/>
          <a:srcRect/>
          <a:stretch>
            <a:fillRect/>
          </a:stretch>
        </p:blipFill>
        <p:spPr bwMode="auto">
          <a:xfrm>
            <a:off x="5076825" y="1989138"/>
            <a:ext cx="3527425" cy="3563937"/>
          </a:xfrm>
          <a:prstGeom prst="rect">
            <a:avLst/>
          </a:prstGeom>
          <a:noFill/>
          <a:ln w="9525">
            <a:solidFill>
              <a:srgbClr val="002060"/>
            </a:solidFill>
            <a:miter lim="800000"/>
            <a:headEnd/>
            <a:tailEnd/>
          </a:ln>
        </p:spPr>
      </p:pic>
      <p:sp>
        <p:nvSpPr>
          <p:cNvPr id="36867" name="CasellaDiTesto 5"/>
          <p:cNvSpPr txBox="1">
            <a:spLocks noChangeArrowheads="1"/>
          </p:cNvSpPr>
          <p:nvPr/>
        </p:nvSpPr>
        <p:spPr bwMode="auto">
          <a:xfrm>
            <a:off x="468313" y="1412875"/>
            <a:ext cx="8159750" cy="369888"/>
          </a:xfrm>
          <a:prstGeom prst="rect">
            <a:avLst/>
          </a:prstGeom>
          <a:noFill/>
          <a:ln w="9525">
            <a:solidFill>
              <a:srgbClr val="002060"/>
            </a:solidFill>
            <a:miter lim="800000"/>
            <a:headEnd/>
            <a:tailEnd/>
          </a:ln>
        </p:spPr>
        <p:txBody>
          <a:bodyPr wrap="none">
            <a:spAutoFit/>
          </a:bodyPr>
          <a:lstStyle/>
          <a:p>
            <a:r>
              <a:rPr lang="it-IT" b="1"/>
              <a:t>Esame endoscopico effettuato mediante faringo-laringoscopio flessibile </a:t>
            </a:r>
          </a:p>
        </p:txBody>
      </p:sp>
      <p:pic>
        <p:nvPicPr>
          <p:cNvPr id="36868" name="Picture 3" descr="endoscopio"/>
          <p:cNvPicPr>
            <a:picLocks noGrp="1" noChangeAspect="1" noChangeArrowheads="1"/>
          </p:cNvPicPr>
          <p:nvPr>
            <p:ph idx="1"/>
          </p:nvPr>
        </p:nvPicPr>
        <p:blipFill>
          <a:blip r:embed="rId3" cstate="print"/>
          <a:srcRect l="7384"/>
          <a:stretch>
            <a:fillRect/>
          </a:stretch>
        </p:blipFill>
        <p:spPr>
          <a:xfrm>
            <a:off x="509588" y="1989138"/>
            <a:ext cx="4206875" cy="2735262"/>
          </a:xfrm>
          <a:ln>
            <a:solidFill>
              <a:srgbClr val="002060"/>
            </a:solidFill>
          </a:ln>
        </p:spPr>
      </p:pic>
      <p:sp>
        <p:nvSpPr>
          <p:cNvPr id="36869" name="CasellaDiTesto 7"/>
          <p:cNvSpPr txBox="1">
            <a:spLocks noChangeArrowheads="1"/>
          </p:cNvSpPr>
          <p:nvPr/>
        </p:nvSpPr>
        <p:spPr bwMode="auto">
          <a:xfrm>
            <a:off x="2328863" y="836613"/>
            <a:ext cx="4981575" cy="369887"/>
          </a:xfrm>
          <a:prstGeom prst="rect">
            <a:avLst/>
          </a:prstGeom>
          <a:noFill/>
          <a:ln w="9525">
            <a:noFill/>
            <a:miter lim="800000"/>
            <a:headEnd/>
            <a:tailEnd/>
          </a:ln>
        </p:spPr>
        <p:txBody>
          <a:bodyPr wrap="none">
            <a:spAutoFit/>
          </a:bodyPr>
          <a:lstStyle/>
          <a:p>
            <a:r>
              <a:rPr lang="it-IT" i="1"/>
              <a:t>Fiberoptic endoscopic evaluation of swallowing</a:t>
            </a:r>
          </a:p>
        </p:txBody>
      </p:sp>
      <p:sp>
        <p:nvSpPr>
          <p:cNvPr id="36870" name="CasellaDiTesto 6"/>
          <p:cNvSpPr txBox="1">
            <a:spLocks noChangeArrowheads="1"/>
          </p:cNvSpPr>
          <p:nvPr/>
        </p:nvSpPr>
        <p:spPr bwMode="auto">
          <a:xfrm>
            <a:off x="468313" y="5119688"/>
            <a:ext cx="7417415" cy="1477328"/>
          </a:xfrm>
          <a:prstGeom prst="rect">
            <a:avLst/>
          </a:prstGeom>
          <a:noFill/>
          <a:ln w="9525">
            <a:noFill/>
            <a:miter lim="800000"/>
            <a:headEnd/>
            <a:tailEnd/>
          </a:ln>
        </p:spPr>
        <p:txBody>
          <a:bodyPr wrap="none">
            <a:spAutoFit/>
          </a:bodyPr>
          <a:lstStyle/>
          <a:p>
            <a:r>
              <a:rPr lang="it-IT" dirty="0"/>
              <a:t>Lo strumento deve essere </a:t>
            </a:r>
            <a:r>
              <a:rPr lang="it-IT" i="1" u="sng" dirty="0"/>
              <a:t>sottile</a:t>
            </a:r>
            <a:r>
              <a:rPr lang="it-IT" i="1" dirty="0"/>
              <a:t> (3-4 mm)</a:t>
            </a:r>
            <a:endParaRPr lang="it-IT" i="1" u="sng" dirty="0"/>
          </a:p>
          <a:p>
            <a:r>
              <a:rPr lang="it-IT" dirty="0"/>
              <a:t>(deve interferire il meno possibile con l’atto </a:t>
            </a:r>
          </a:p>
          <a:p>
            <a:r>
              <a:rPr lang="it-IT" dirty="0" err="1"/>
              <a:t>deglutitorio</a:t>
            </a:r>
            <a:r>
              <a:rPr lang="it-IT" dirty="0"/>
              <a:t>). Utile la presenza di canale operativo per aspirazione.</a:t>
            </a:r>
          </a:p>
          <a:p>
            <a:r>
              <a:rPr lang="it-IT" dirty="0"/>
              <a:t>Possibile utilizzare decongestionanti ed </a:t>
            </a:r>
            <a:r>
              <a:rPr lang="it-IT" dirty="0">
                <a:solidFill>
                  <a:srgbClr val="FF0000"/>
                </a:solidFill>
              </a:rPr>
              <a:t>anestetici locali</a:t>
            </a:r>
            <a:r>
              <a:rPr lang="it-IT" dirty="0"/>
              <a:t> a livello </a:t>
            </a:r>
            <a:r>
              <a:rPr lang="it-IT" dirty="0" smtClean="0"/>
              <a:t>nasale</a:t>
            </a:r>
          </a:p>
          <a:p>
            <a:r>
              <a:rPr lang="it-IT" dirty="0" smtClean="0"/>
              <a:t>(</a:t>
            </a:r>
            <a:r>
              <a:rPr lang="it-IT" dirty="0"/>
              <a:t>evitare penetrazione dell’anestetico nell’orofaringe-laringe)</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1"/>
          <p:cNvSpPr>
            <a:spLocks noGrp="1"/>
          </p:cNvSpPr>
          <p:nvPr>
            <p:ph type="title"/>
          </p:nvPr>
        </p:nvSpPr>
        <p:spPr>
          <a:xfrm>
            <a:off x="1908175" y="115888"/>
            <a:ext cx="5688013" cy="706437"/>
          </a:xfrm>
        </p:spPr>
        <p:style>
          <a:lnRef idx="1">
            <a:schemeClr val="accent2"/>
          </a:lnRef>
          <a:fillRef idx="3">
            <a:schemeClr val="accent2"/>
          </a:fillRef>
          <a:effectRef idx="2">
            <a:schemeClr val="accent2"/>
          </a:effectRef>
          <a:fontRef idx="minor">
            <a:schemeClr val="lt1"/>
          </a:fontRef>
        </p:style>
        <p:txBody>
          <a:bodyPr/>
          <a:lstStyle/>
          <a:p>
            <a:pPr>
              <a:defRPr/>
            </a:pPr>
            <a:r>
              <a:rPr lang="it-IT" dirty="0" smtClean="0"/>
              <a:t>FEES</a:t>
            </a:r>
          </a:p>
        </p:txBody>
      </p:sp>
      <p:sp>
        <p:nvSpPr>
          <p:cNvPr id="37890" name="CasellaDiTesto 4"/>
          <p:cNvSpPr txBox="1">
            <a:spLocks noChangeArrowheads="1"/>
          </p:cNvSpPr>
          <p:nvPr/>
        </p:nvSpPr>
        <p:spPr bwMode="auto">
          <a:xfrm>
            <a:off x="468313" y="1052513"/>
            <a:ext cx="954087" cy="369887"/>
          </a:xfrm>
          <a:prstGeom prst="rect">
            <a:avLst/>
          </a:prstGeom>
          <a:noFill/>
          <a:ln w="9525">
            <a:solidFill>
              <a:srgbClr val="002060"/>
            </a:solidFill>
            <a:miter lim="800000"/>
            <a:headEnd/>
            <a:tailEnd/>
          </a:ln>
        </p:spPr>
        <p:txBody>
          <a:bodyPr wrap="none">
            <a:spAutoFit/>
          </a:bodyPr>
          <a:lstStyle/>
          <a:p>
            <a:r>
              <a:rPr lang="it-IT" b="1"/>
              <a:t>Parte I </a:t>
            </a:r>
          </a:p>
        </p:txBody>
      </p:sp>
      <p:sp>
        <p:nvSpPr>
          <p:cNvPr id="37891" name="CasellaDiTesto 5"/>
          <p:cNvSpPr txBox="1">
            <a:spLocks noChangeArrowheads="1"/>
          </p:cNvSpPr>
          <p:nvPr/>
        </p:nvSpPr>
        <p:spPr bwMode="auto">
          <a:xfrm>
            <a:off x="971550" y="1484313"/>
            <a:ext cx="6913563" cy="369887"/>
          </a:xfrm>
          <a:prstGeom prst="rect">
            <a:avLst/>
          </a:prstGeom>
          <a:noFill/>
          <a:ln w="9525">
            <a:noFill/>
            <a:miter lim="800000"/>
            <a:headEnd/>
            <a:tailEnd/>
          </a:ln>
        </p:spPr>
        <p:txBody>
          <a:bodyPr wrap="none">
            <a:spAutoFit/>
          </a:bodyPr>
          <a:lstStyle/>
          <a:p>
            <a:r>
              <a:rPr lang="it-IT" b="1"/>
              <a:t>Valutazione dell’anatomia (ed eventuali patologie) delle VADS</a:t>
            </a:r>
          </a:p>
        </p:txBody>
      </p:sp>
      <p:sp>
        <p:nvSpPr>
          <p:cNvPr id="8" name="CasellaDiTesto 7"/>
          <p:cNvSpPr txBox="1">
            <a:spLocks noChangeArrowheads="1"/>
          </p:cNvSpPr>
          <p:nvPr/>
        </p:nvSpPr>
        <p:spPr bwMode="auto">
          <a:xfrm>
            <a:off x="323850" y="4508500"/>
            <a:ext cx="8280400" cy="579438"/>
          </a:xfrm>
          <a:prstGeom prst="rect">
            <a:avLst/>
          </a:prstGeom>
          <a:noFill/>
          <a:ln w="9525">
            <a:noFill/>
            <a:miter lim="800000"/>
            <a:headEnd/>
            <a:tailEnd/>
          </a:ln>
        </p:spPr>
        <p:txBody>
          <a:bodyPr>
            <a:spAutoFit/>
          </a:bodyPr>
          <a:lstStyle/>
          <a:p>
            <a:pPr algn="ctr"/>
            <a:r>
              <a:rPr lang="it-IT" b="1"/>
              <a:t>Valutazione dei segni indiretti di disfagia</a:t>
            </a:r>
          </a:p>
          <a:p>
            <a:pPr algn="ctr"/>
            <a:r>
              <a:rPr lang="it-IT" sz="1400" b="1"/>
              <a:t> </a:t>
            </a:r>
            <a:r>
              <a:rPr lang="it-IT" sz="1200"/>
              <a:t>(ristagno salivare entità e sede, atti deglutitori spontanei )</a:t>
            </a:r>
            <a:endParaRPr lang="it-IT" sz="1400"/>
          </a:p>
        </p:txBody>
      </p:sp>
      <p:sp>
        <p:nvSpPr>
          <p:cNvPr id="17" name="CasellaDiTesto 16"/>
          <p:cNvSpPr txBox="1">
            <a:spLocks noChangeArrowheads="1"/>
          </p:cNvSpPr>
          <p:nvPr/>
        </p:nvSpPr>
        <p:spPr bwMode="auto">
          <a:xfrm>
            <a:off x="3852863" y="6453188"/>
            <a:ext cx="1219200" cy="304800"/>
          </a:xfrm>
          <a:prstGeom prst="rect">
            <a:avLst/>
          </a:prstGeom>
          <a:noFill/>
          <a:ln w="9525">
            <a:noFill/>
            <a:miter lim="800000"/>
            <a:headEnd/>
            <a:tailEnd/>
          </a:ln>
        </p:spPr>
        <p:txBody>
          <a:bodyPr wrap="none">
            <a:spAutoFit/>
          </a:bodyPr>
          <a:lstStyle/>
          <a:p>
            <a:r>
              <a:rPr lang="it-IT" sz="1400"/>
              <a:t>Seni piriformi</a:t>
            </a:r>
          </a:p>
        </p:txBody>
      </p:sp>
      <p:sp>
        <p:nvSpPr>
          <p:cNvPr id="18" name="CasellaDiTesto 17"/>
          <p:cNvSpPr txBox="1">
            <a:spLocks noChangeArrowheads="1"/>
          </p:cNvSpPr>
          <p:nvPr/>
        </p:nvSpPr>
        <p:spPr bwMode="auto">
          <a:xfrm>
            <a:off x="6659563" y="6453188"/>
            <a:ext cx="1598612" cy="307975"/>
          </a:xfrm>
          <a:prstGeom prst="rect">
            <a:avLst/>
          </a:prstGeom>
          <a:noFill/>
          <a:ln w="9525">
            <a:noFill/>
            <a:miter lim="800000"/>
            <a:headEnd/>
            <a:tailEnd/>
          </a:ln>
        </p:spPr>
        <p:txBody>
          <a:bodyPr wrap="none">
            <a:spAutoFit/>
          </a:bodyPr>
          <a:lstStyle/>
          <a:p>
            <a:r>
              <a:rPr lang="it-IT" sz="1400">
                <a:solidFill>
                  <a:srgbClr val="FF0000"/>
                </a:solidFill>
              </a:rPr>
              <a:t>Vestibolo laringeo</a:t>
            </a:r>
          </a:p>
        </p:txBody>
      </p:sp>
      <p:pic>
        <p:nvPicPr>
          <p:cNvPr id="19" name="Immagine 2" descr="respirazione.jpg"/>
          <p:cNvPicPr>
            <a:picLocks noChangeAspect="1"/>
          </p:cNvPicPr>
          <p:nvPr/>
        </p:nvPicPr>
        <p:blipFill>
          <a:blip r:embed="rId2" cstate="print"/>
          <a:srcRect l="16841" t="7875" r="17641" b="4526"/>
          <a:stretch>
            <a:fillRect/>
          </a:stretch>
        </p:blipFill>
        <p:spPr bwMode="auto">
          <a:xfrm>
            <a:off x="3276600" y="1989138"/>
            <a:ext cx="2287588" cy="2447925"/>
          </a:xfrm>
          <a:prstGeom prst="rect">
            <a:avLst/>
          </a:prstGeom>
          <a:noFill/>
          <a:ln w="9525">
            <a:noFill/>
            <a:miter lim="800000"/>
            <a:headEnd/>
            <a:tailEnd/>
          </a:ln>
        </p:spPr>
      </p:pic>
      <p:pic>
        <p:nvPicPr>
          <p:cNvPr id="20" name="Immagine 19" descr="retropalatale.jpg"/>
          <p:cNvPicPr>
            <a:picLocks noChangeAspect="1"/>
          </p:cNvPicPr>
          <p:nvPr/>
        </p:nvPicPr>
        <p:blipFill>
          <a:blip r:embed="rId3" cstate="print"/>
          <a:srcRect l="19135" t="7549" r="17477" b="6911"/>
          <a:stretch>
            <a:fillRect/>
          </a:stretch>
        </p:blipFill>
        <p:spPr bwMode="auto">
          <a:xfrm>
            <a:off x="3276600" y="1989138"/>
            <a:ext cx="2266950" cy="2447925"/>
          </a:xfrm>
          <a:prstGeom prst="rect">
            <a:avLst/>
          </a:prstGeom>
          <a:noFill/>
          <a:ln w="9525">
            <a:noFill/>
            <a:miter lim="800000"/>
            <a:headEnd/>
            <a:tailEnd/>
          </a:ln>
        </p:spPr>
      </p:pic>
      <p:sp>
        <p:nvSpPr>
          <p:cNvPr id="22" name="CasellaDiTesto 21"/>
          <p:cNvSpPr txBox="1">
            <a:spLocks noChangeArrowheads="1"/>
          </p:cNvSpPr>
          <p:nvPr/>
        </p:nvSpPr>
        <p:spPr bwMode="auto">
          <a:xfrm>
            <a:off x="1763713" y="4076700"/>
            <a:ext cx="1368425" cy="307975"/>
          </a:xfrm>
          <a:prstGeom prst="rect">
            <a:avLst/>
          </a:prstGeom>
          <a:noFill/>
          <a:ln w="9525">
            <a:noFill/>
            <a:miter lim="800000"/>
            <a:headEnd/>
            <a:tailEnd/>
          </a:ln>
        </p:spPr>
        <p:txBody>
          <a:bodyPr>
            <a:spAutoFit/>
          </a:bodyPr>
          <a:lstStyle/>
          <a:p>
            <a:r>
              <a:rPr lang="it-IT" sz="1400"/>
              <a:t>Base linguale</a:t>
            </a:r>
          </a:p>
        </p:txBody>
      </p:sp>
      <p:sp>
        <p:nvSpPr>
          <p:cNvPr id="23" name="CasellaDiTesto 22"/>
          <p:cNvSpPr txBox="1">
            <a:spLocks noChangeArrowheads="1"/>
          </p:cNvSpPr>
          <p:nvPr/>
        </p:nvSpPr>
        <p:spPr bwMode="auto">
          <a:xfrm>
            <a:off x="5724525" y="3141663"/>
            <a:ext cx="1000125" cy="306387"/>
          </a:xfrm>
          <a:prstGeom prst="rect">
            <a:avLst/>
          </a:prstGeom>
          <a:noFill/>
          <a:ln w="9525">
            <a:noFill/>
            <a:miter lim="800000"/>
            <a:headEnd/>
            <a:tailEnd/>
          </a:ln>
        </p:spPr>
        <p:txBody>
          <a:bodyPr wrap="none">
            <a:spAutoFit/>
          </a:bodyPr>
          <a:lstStyle/>
          <a:p>
            <a:r>
              <a:rPr lang="it-IT" sz="1400"/>
              <a:t>epiglottide</a:t>
            </a:r>
          </a:p>
        </p:txBody>
      </p:sp>
      <p:sp>
        <p:nvSpPr>
          <p:cNvPr id="24" name="CasellaDiTesto 23"/>
          <p:cNvSpPr txBox="1">
            <a:spLocks noChangeArrowheads="1"/>
          </p:cNvSpPr>
          <p:nvPr/>
        </p:nvSpPr>
        <p:spPr bwMode="auto">
          <a:xfrm>
            <a:off x="1979613" y="3141663"/>
            <a:ext cx="911225" cy="306387"/>
          </a:xfrm>
          <a:prstGeom prst="rect">
            <a:avLst/>
          </a:prstGeom>
          <a:noFill/>
          <a:ln w="9525">
            <a:noFill/>
            <a:miter lim="800000"/>
            <a:headEnd/>
            <a:tailEnd/>
          </a:ln>
        </p:spPr>
        <p:txBody>
          <a:bodyPr wrap="none">
            <a:spAutoFit/>
          </a:bodyPr>
          <a:lstStyle/>
          <a:p>
            <a:r>
              <a:rPr lang="it-IT" sz="1400"/>
              <a:t>aritenoidi</a:t>
            </a:r>
          </a:p>
        </p:txBody>
      </p:sp>
      <p:sp>
        <p:nvSpPr>
          <p:cNvPr id="25" name="CasellaDiTesto 24"/>
          <p:cNvSpPr txBox="1">
            <a:spLocks noChangeArrowheads="1"/>
          </p:cNvSpPr>
          <p:nvPr/>
        </p:nvSpPr>
        <p:spPr bwMode="auto">
          <a:xfrm>
            <a:off x="5735638" y="3024188"/>
            <a:ext cx="1139825" cy="307975"/>
          </a:xfrm>
          <a:prstGeom prst="rect">
            <a:avLst/>
          </a:prstGeom>
          <a:noFill/>
          <a:ln w="9525">
            <a:noFill/>
            <a:miter lim="800000"/>
            <a:headEnd/>
            <a:tailEnd/>
          </a:ln>
        </p:spPr>
        <p:txBody>
          <a:bodyPr wrap="none">
            <a:spAutoFit/>
          </a:bodyPr>
          <a:lstStyle/>
          <a:p>
            <a:r>
              <a:rPr lang="it-IT" sz="1400"/>
              <a:t>corde vocali</a:t>
            </a:r>
          </a:p>
        </p:txBody>
      </p:sp>
      <p:sp>
        <p:nvSpPr>
          <p:cNvPr id="26" name="CasellaDiTesto 25"/>
          <p:cNvSpPr txBox="1">
            <a:spLocks noChangeArrowheads="1"/>
          </p:cNvSpPr>
          <p:nvPr/>
        </p:nvSpPr>
        <p:spPr bwMode="auto">
          <a:xfrm>
            <a:off x="5756275" y="3816350"/>
            <a:ext cx="1119188" cy="307975"/>
          </a:xfrm>
          <a:prstGeom prst="rect">
            <a:avLst/>
          </a:prstGeom>
          <a:noFill/>
          <a:ln w="9525">
            <a:noFill/>
            <a:miter lim="800000"/>
            <a:headEnd/>
            <a:tailEnd/>
          </a:ln>
        </p:spPr>
        <p:txBody>
          <a:bodyPr wrap="none">
            <a:spAutoFit/>
          </a:bodyPr>
          <a:lstStyle/>
          <a:p>
            <a:r>
              <a:rPr lang="it-IT" sz="1400"/>
              <a:t>False corde</a:t>
            </a:r>
          </a:p>
        </p:txBody>
      </p:sp>
      <p:sp>
        <p:nvSpPr>
          <p:cNvPr id="27" name="CasellaDiTesto 26"/>
          <p:cNvSpPr txBox="1">
            <a:spLocks noChangeArrowheads="1"/>
          </p:cNvSpPr>
          <p:nvPr/>
        </p:nvSpPr>
        <p:spPr bwMode="auto">
          <a:xfrm>
            <a:off x="5726113" y="4076700"/>
            <a:ext cx="1149350" cy="307975"/>
          </a:xfrm>
          <a:prstGeom prst="rect">
            <a:avLst/>
          </a:prstGeom>
          <a:noFill/>
          <a:ln w="9525">
            <a:noFill/>
            <a:miter lim="800000"/>
            <a:headEnd/>
            <a:tailEnd/>
          </a:ln>
        </p:spPr>
        <p:txBody>
          <a:bodyPr wrap="none">
            <a:spAutoFit/>
          </a:bodyPr>
          <a:lstStyle/>
          <a:p>
            <a:r>
              <a:rPr lang="it-IT" sz="1400"/>
              <a:t>palato molle</a:t>
            </a:r>
          </a:p>
        </p:txBody>
      </p:sp>
      <p:sp>
        <p:nvSpPr>
          <p:cNvPr id="28" name="CasellaDiTesto 27"/>
          <p:cNvSpPr txBox="1">
            <a:spLocks noChangeArrowheads="1"/>
          </p:cNvSpPr>
          <p:nvPr/>
        </p:nvSpPr>
        <p:spPr bwMode="auto">
          <a:xfrm>
            <a:off x="1547813" y="2205038"/>
            <a:ext cx="1606550" cy="522287"/>
          </a:xfrm>
          <a:prstGeom prst="rect">
            <a:avLst/>
          </a:prstGeom>
          <a:noFill/>
          <a:ln w="9525">
            <a:noFill/>
            <a:miter lim="800000"/>
            <a:headEnd/>
            <a:tailEnd/>
          </a:ln>
        </p:spPr>
        <p:txBody>
          <a:bodyPr wrap="none">
            <a:spAutoFit/>
          </a:bodyPr>
          <a:lstStyle/>
          <a:p>
            <a:r>
              <a:rPr lang="it-IT" sz="1400"/>
              <a:t>Parete posteriore </a:t>
            </a:r>
          </a:p>
          <a:p>
            <a:r>
              <a:rPr lang="it-IT" sz="1400"/>
              <a:t>del faringe</a:t>
            </a:r>
          </a:p>
        </p:txBody>
      </p:sp>
      <p:sp>
        <p:nvSpPr>
          <p:cNvPr id="29" name="CasellaDiTesto 28"/>
          <p:cNvSpPr txBox="1">
            <a:spLocks noChangeArrowheads="1"/>
          </p:cNvSpPr>
          <p:nvPr/>
        </p:nvSpPr>
        <p:spPr bwMode="auto">
          <a:xfrm>
            <a:off x="1692275" y="3192463"/>
            <a:ext cx="1457325" cy="307975"/>
          </a:xfrm>
          <a:prstGeom prst="rect">
            <a:avLst/>
          </a:prstGeom>
          <a:noFill/>
          <a:ln w="9525">
            <a:noFill/>
            <a:miter lim="800000"/>
            <a:headEnd/>
            <a:tailEnd/>
          </a:ln>
        </p:spPr>
        <p:txBody>
          <a:bodyPr wrap="none">
            <a:spAutoFit/>
          </a:bodyPr>
          <a:lstStyle/>
          <a:p>
            <a:r>
              <a:rPr lang="it-IT" sz="1400"/>
              <a:t>Tonsille palatine</a:t>
            </a:r>
          </a:p>
        </p:txBody>
      </p:sp>
      <p:sp>
        <p:nvSpPr>
          <p:cNvPr id="30" name="CasellaDiTesto 29"/>
          <p:cNvSpPr txBox="1">
            <a:spLocks noChangeArrowheads="1"/>
          </p:cNvSpPr>
          <p:nvPr/>
        </p:nvSpPr>
        <p:spPr bwMode="auto">
          <a:xfrm>
            <a:off x="5724525" y="2276475"/>
            <a:ext cx="720725" cy="307975"/>
          </a:xfrm>
          <a:prstGeom prst="rect">
            <a:avLst/>
          </a:prstGeom>
          <a:noFill/>
          <a:ln w="9525">
            <a:noFill/>
            <a:miter lim="800000"/>
            <a:headEnd/>
            <a:tailEnd/>
          </a:ln>
        </p:spPr>
        <p:txBody>
          <a:bodyPr wrap="none">
            <a:spAutoFit/>
          </a:bodyPr>
          <a:lstStyle/>
          <a:p>
            <a:r>
              <a:rPr lang="it-IT" sz="1400"/>
              <a:t>laringe</a:t>
            </a:r>
          </a:p>
        </p:txBody>
      </p:sp>
      <p:cxnSp>
        <p:nvCxnSpPr>
          <p:cNvPr id="32" name="Connettore 2 31"/>
          <p:cNvCxnSpPr>
            <a:stCxn id="23" idx="1"/>
          </p:cNvCxnSpPr>
          <p:nvPr/>
        </p:nvCxnSpPr>
        <p:spPr>
          <a:xfrm rot="10800000" flipV="1">
            <a:off x="4356100" y="3294063"/>
            <a:ext cx="1368425" cy="134937"/>
          </a:xfrm>
          <a:prstGeom prst="straightConnector1">
            <a:avLst/>
          </a:prstGeom>
          <a:ln>
            <a:solidFill>
              <a:srgbClr val="0070C0"/>
            </a:solidFill>
            <a:tailEnd type="arrow"/>
          </a:ln>
        </p:spPr>
        <p:style>
          <a:lnRef idx="1">
            <a:schemeClr val="accent1"/>
          </a:lnRef>
          <a:fillRef idx="0">
            <a:schemeClr val="accent1"/>
          </a:fillRef>
          <a:effectRef idx="0">
            <a:schemeClr val="accent1"/>
          </a:effectRef>
          <a:fontRef idx="minor">
            <a:schemeClr val="tx1"/>
          </a:fontRef>
        </p:style>
      </p:cxnSp>
      <p:cxnSp>
        <p:nvCxnSpPr>
          <p:cNvPr id="34" name="Connettore 2 33"/>
          <p:cNvCxnSpPr>
            <a:stCxn id="29" idx="3"/>
          </p:cNvCxnSpPr>
          <p:nvPr/>
        </p:nvCxnSpPr>
        <p:spPr>
          <a:xfrm>
            <a:off x="3149600" y="3346450"/>
            <a:ext cx="630238" cy="350838"/>
          </a:xfrm>
          <a:prstGeom prst="straightConnector1">
            <a:avLst/>
          </a:prstGeom>
          <a:ln>
            <a:solidFill>
              <a:srgbClr val="0070C0"/>
            </a:solidFill>
            <a:tailEnd type="arrow"/>
          </a:ln>
        </p:spPr>
        <p:style>
          <a:lnRef idx="1">
            <a:schemeClr val="accent1"/>
          </a:lnRef>
          <a:fillRef idx="0">
            <a:schemeClr val="accent1"/>
          </a:fillRef>
          <a:effectRef idx="0">
            <a:schemeClr val="accent1"/>
          </a:effectRef>
          <a:fontRef idx="minor">
            <a:schemeClr val="tx1"/>
          </a:fontRef>
        </p:style>
      </p:cxnSp>
      <p:cxnSp>
        <p:nvCxnSpPr>
          <p:cNvPr id="38" name="Connettore 2 37"/>
          <p:cNvCxnSpPr>
            <a:stCxn id="22" idx="3"/>
          </p:cNvCxnSpPr>
          <p:nvPr/>
        </p:nvCxnSpPr>
        <p:spPr>
          <a:xfrm flipV="1">
            <a:off x="3132138" y="3860800"/>
            <a:ext cx="1008062" cy="369888"/>
          </a:xfrm>
          <a:prstGeom prst="straightConnector1">
            <a:avLst/>
          </a:prstGeom>
          <a:ln>
            <a:solidFill>
              <a:srgbClr val="0070C0"/>
            </a:solidFill>
            <a:tailEnd type="arrow"/>
          </a:ln>
        </p:spPr>
        <p:style>
          <a:lnRef idx="1">
            <a:schemeClr val="accent1"/>
          </a:lnRef>
          <a:fillRef idx="0">
            <a:schemeClr val="accent1"/>
          </a:fillRef>
          <a:effectRef idx="0">
            <a:schemeClr val="accent1"/>
          </a:effectRef>
          <a:fontRef idx="minor">
            <a:schemeClr val="tx1"/>
          </a:fontRef>
        </p:style>
      </p:cxnSp>
      <p:cxnSp>
        <p:nvCxnSpPr>
          <p:cNvPr id="40" name="Connettore 2 39"/>
          <p:cNvCxnSpPr>
            <a:stCxn id="27" idx="1"/>
          </p:cNvCxnSpPr>
          <p:nvPr/>
        </p:nvCxnSpPr>
        <p:spPr>
          <a:xfrm rot="10800000" flipV="1">
            <a:off x="4572000" y="4230688"/>
            <a:ext cx="1154113" cy="61912"/>
          </a:xfrm>
          <a:prstGeom prst="straightConnector1">
            <a:avLst/>
          </a:prstGeom>
          <a:ln>
            <a:solidFill>
              <a:srgbClr val="0070C0"/>
            </a:solidFill>
            <a:tailEnd type="arrow"/>
          </a:ln>
        </p:spPr>
        <p:style>
          <a:lnRef idx="1">
            <a:schemeClr val="accent1"/>
          </a:lnRef>
          <a:fillRef idx="0">
            <a:schemeClr val="accent1"/>
          </a:fillRef>
          <a:effectRef idx="0">
            <a:schemeClr val="accent1"/>
          </a:effectRef>
          <a:fontRef idx="minor">
            <a:schemeClr val="tx1"/>
          </a:fontRef>
        </p:style>
      </p:cxnSp>
      <p:cxnSp>
        <p:nvCxnSpPr>
          <p:cNvPr id="42" name="Connettore 2 41"/>
          <p:cNvCxnSpPr>
            <a:stCxn id="28" idx="3"/>
          </p:cNvCxnSpPr>
          <p:nvPr/>
        </p:nvCxnSpPr>
        <p:spPr>
          <a:xfrm>
            <a:off x="3154363" y="2466975"/>
            <a:ext cx="1057275" cy="25400"/>
          </a:xfrm>
          <a:prstGeom prst="straightConnector1">
            <a:avLst/>
          </a:prstGeom>
          <a:ln>
            <a:solidFill>
              <a:srgbClr val="0070C0"/>
            </a:solidFill>
            <a:tailEnd type="arrow"/>
          </a:ln>
        </p:spPr>
        <p:style>
          <a:lnRef idx="1">
            <a:schemeClr val="accent1"/>
          </a:lnRef>
          <a:fillRef idx="0">
            <a:schemeClr val="accent1"/>
          </a:fillRef>
          <a:effectRef idx="0">
            <a:schemeClr val="accent1"/>
          </a:effectRef>
          <a:fontRef idx="minor">
            <a:schemeClr val="tx1"/>
          </a:fontRef>
        </p:style>
      </p:cxnSp>
      <p:cxnSp>
        <p:nvCxnSpPr>
          <p:cNvPr id="44" name="Connettore 2 43"/>
          <p:cNvCxnSpPr>
            <a:stCxn id="30" idx="1"/>
          </p:cNvCxnSpPr>
          <p:nvPr/>
        </p:nvCxnSpPr>
        <p:spPr>
          <a:xfrm rot="10800000" flipV="1">
            <a:off x="4356100" y="2430463"/>
            <a:ext cx="1368425" cy="782637"/>
          </a:xfrm>
          <a:prstGeom prst="straightConnector1">
            <a:avLst/>
          </a:prstGeom>
          <a:ln>
            <a:solidFill>
              <a:srgbClr val="0070C0"/>
            </a:solidFill>
            <a:tailEnd type="arrow"/>
          </a:ln>
        </p:spPr>
        <p:style>
          <a:lnRef idx="1">
            <a:schemeClr val="accent1"/>
          </a:lnRef>
          <a:fillRef idx="0">
            <a:schemeClr val="accent1"/>
          </a:fillRef>
          <a:effectRef idx="0">
            <a:schemeClr val="accent1"/>
          </a:effectRef>
          <a:fontRef idx="minor">
            <a:schemeClr val="tx1"/>
          </a:fontRef>
        </p:style>
      </p:cxnSp>
      <p:sp>
        <p:nvSpPr>
          <p:cNvPr id="46" name="CasellaDiTesto 45"/>
          <p:cNvSpPr txBox="1">
            <a:spLocks noChangeArrowheads="1"/>
          </p:cNvSpPr>
          <p:nvPr/>
        </p:nvSpPr>
        <p:spPr bwMode="auto">
          <a:xfrm>
            <a:off x="1908175" y="2492375"/>
            <a:ext cx="1228725" cy="307975"/>
          </a:xfrm>
          <a:prstGeom prst="rect">
            <a:avLst/>
          </a:prstGeom>
          <a:noFill/>
          <a:ln w="9525">
            <a:noFill/>
            <a:miter lim="800000"/>
            <a:headEnd/>
            <a:tailEnd/>
          </a:ln>
        </p:spPr>
        <p:txBody>
          <a:bodyPr wrap="none">
            <a:spAutoFit/>
          </a:bodyPr>
          <a:lstStyle/>
          <a:p>
            <a:r>
              <a:rPr lang="it-IT" sz="1400"/>
              <a:t>Seni piriformi</a:t>
            </a:r>
          </a:p>
        </p:txBody>
      </p:sp>
      <p:cxnSp>
        <p:nvCxnSpPr>
          <p:cNvPr id="48" name="Connettore 2 47"/>
          <p:cNvCxnSpPr/>
          <p:nvPr/>
        </p:nvCxnSpPr>
        <p:spPr>
          <a:xfrm>
            <a:off x="2916238" y="3295650"/>
            <a:ext cx="1008062" cy="204788"/>
          </a:xfrm>
          <a:prstGeom prst="straightConnector1">
            <a:avLst/>
          </a:prstGeom>
          <a:ln>
            <a:solidFill>
              <a:srgbClr val="0070C0"/>
            </a:solidFill>
            <a:tailEnd type="arrow"/>
          </a:ln>
        </p:spPr>
        <p:style>
          <a:lnRef idx="1">
            <a:schemeClr val="accent1"/>
          </a:lnRef>
          <a:fillRef idx="0">
            <a:schemeClr val="accent1"/>
          </a:fillRef>
          <a:effectRef idx="0">
            <a:schemeClr val="accent1"/>
          </a:effectRef>
          <a:fontRef idx="minor">
            <a:schemeClr val="tx1"/>
          </a:fontRef>
        </p:style>
      </p:cxnSp>
      <p:cxnSp>
        <p:nvCxnSpPr>
          <p:cNvPr id="50" name="Connettore 2 49"/>
          <p:cNvCxnSpPr>
            <a:stCxn id="46" idx="3"/>
          </p:cNvCxnSpPr>
          <p:nvPr/>
        </p:nvCxnSpPr>
        <p:spPr>
          <a:xfrm>
            <a:off x="3136900" y="2646363"/>
            <a:ext cx="571500" cy="711200"/>
          </a:xfrm>
          <a:prstGeom prst="straightConnector1">
            <a:avLst/>
          </a:prstGeom>
          <a:ln>
            <a:solidFill>
              <a:srgbClr val="0070C0"/>
            </a:solidFill>
            <a:tailEnd type="arrow"/>
          </a:ln>
        </p:spPr>
        <p:style>
          <a:lnRef idx="1">
            <a:schemeClr val="accent1"/>
          </a:lnRef>
          <a:fillRef idx="0">
            <a:schemeClr val="accent1"/>
          </a:fillRef>
          <a:effectRef idx="0">
            <a:schemeClr val="accent1"/>
          </a:effectRef>
          <a:fontRef idx="minor">
            <a:schemeClr val="tx1"/>
          </a:fontRef>
        </p:style>
      </p:cxnSp>
      <p:cxnSp>
        <p:nvCxnSpPr>
          <p:cNvPr id="52" name="Connettore 2 51"/>
          <p:cNvCxnSpPr>
            <a:stCxn id="25" idx="1"/>
          </p:cNvCxnSpPr>
          <p:nvPr/>
        </p:nvCxnSpPr>
        <p:spPr>
          <a:xfrm rot="10800000" flipV="1">
            <a:off x="4500563" y="3178175"/>
            <a:ext cx="1235075" cy="782638"/>
          </a:xfrm>
          <a:prstGeom prst="straightConnector1">
            <a:avLst/>
          </a:prstGeom>
          <a:ln>
            <a:solidFill>
              <a:srgbClr val="0070C0"/>
            </a:solidFill>
            <a:tailEnd type="arrow"/>
          </a:ln>
        </p:spPr>
        <p:style>
          <a:lnRef idx="1">
            <a:schemeClr val="accent1"/>
          </a:lnRef>
          <a:fillRef idx="0">
            <a:schemeClr val="accent1"/>
          </a:fillRef>
          <a:effectRef idx="0">
            <a:schemeClr val="accent1"/>
          </a:effectRef>
          <a:fontRef idx="minor">
            <a:schemeClr val="tx1"/>
          </a:fontRef>
        </p:style>
      </p:cxnSp>
      <p:cxnSp>
        <p:nvCxnSpPr>
          <p:cNvPr id="54" name="Connettore 2 53"/>
          <p:cNvCxnSpPr>
            <a:stCxn id="26" idx="1"/>
          </p:cNvCxnSpPr>
          <p:nvPr/>
        </p:nvCxnSpPr>
        <p:spPr>
          <a:xfrm rot="10800000" flipV="1">
            <a:off x="4643438" y="3970338"/>
            <a:ext cx="1112837" cy="206375"/>
          </a:xfrm>
          <a:prstGeom prst="straightConnector1">
            <a:avLst/>
          </a:prstGeom>
          <a:ln>
            <a:solidFill>
              <a:srgbClr val="0070C0"/>
            </a:solidFill>
            <a:tailEnd type="arrow"/>
          </a:ln>
        </p:spPr>
        <p:style>
          <a:lnRef idx="1">
            <a:schemeClr val="accent1"/>
          </a:lnRef>
          <a:fillRef idx="0">
            <a:schemeClr val="accent1"/>
          </a:fillRef>
          <a:effectRef idx="0">
            <a:schemeClr val="accent1"/>
          </a:effectRef>
          <a:fontRef idx="minor">
            <a:schemeClr val="tx1"/>
          </a:fontRef>
        </p:style>
      </p:cxnSp>
      <p:sp>
        <p:nvSpPr>
          <p:cNvPr id="55" name="CasellaDiTesto 54"/>
          <p:cNvSpPr txBox="1">
            <a:spLocks noChangeArrowheads="1"/>
          </p:cNvSpPr>
          <p:nvPr/>
        </p:nvSpPr>
        <p:spPr bwMode="auto">
          <a:xfrm>
            <a:off x="1371600" y="3860800"/>
            <a:ext cx="1687513" cy="307975"/>
          </a:xfrm>
          <a:prstGeom prst="rect">
            <a:avLst/>
          </a:prstGeom>
          <a:noFill/>
          <a:ln w="9525">
            <a:noFill/>
            <a:miter lim="800000"/>
            <a:headEnd/>
            <a:tailEnd/>
          </a:ln>
        </p:spPr>
        <p:txBody>
          <a:bodyPr wrap="none">
            <a:spAutoFit/>
          </a:bodyPr>
          <a:lstStyle/>
          <a:p>
            <a:r>
              <a:rPr lang="it-IT" sz="1400"/>
              <a:t>Plica ari-epiglottica</a:t>
            </a:r>
          </a:p>
        </p:txBody>
      </p:sp>
      <p:cxnSp>
        <p:nvCxnSpPr>
          <p:cNvPr id="57" name="Connettore 2 56"/>
          <p:cNvCxnSpPr/>
          <p:nvPr/>
        </p:nvCxnSpPr>
        <p:spPr>
          <a:xfrm flipV="1">
            <a:off x="2916238" y="3789363"/>
            <a:ext cx="719137" cy="287337"/>
          </a:xfrm>
          <a:prstGeom prst="straightConnector1">
            <a:avLst/>
          </a:prstGeom>
          <a:ln>
            <a:solidFill>
              <a:srgbClr val="0070C0"/>
            </a:solidFill>
            <a:tailEnd type="arrow"/>
          </a:ln>
        </p:spPr>
        <p:style>
          <a:lnRef idx="1">
            <a:schemeClr val="accent1"/>
          </a:lnRef>
          <a:fillRef idx="0">
            <a:schemeClr val="accent1"/>
          </a:fillRef>
          <a:effectRef idx="0">
            <a:schemeClr val="accent1"/>
          </a:effectRef>
          <a:fontRef idx="minor">
            <a:schemeClr val="tx1"/>
          </a:fontRef>
        </p:style>
      </p:cxnSp>
      <p:sp>
        <p:nvSpPr>
          <p:cNvPr id="62" name="CasellaDiTesto 61"/>
          <p:cNvSpPr txBox="1">
            <a:spLocks noChangeArrowheads="1"/>
          </p:cNvSpPr>
          <p:nvPr/>
        </p:nvSpPr>
        <p:spPr bwMode="auto">
          <a:xfrm>
            <a:off x="349250" y="6434138"/>
            <a:ext cx="2422525" cy="307975"/>
          </a:xfrm>
          <a:prstGeom prst="rect">
            <a:avLst/>
          </a:prstGeom>
          <a:noFill/>
          <a:ln w="9525">
            <a:noFill/>
            <a:miter lim="800000"/>
            <a:headEnd/>
            <a:tailEnd/>
          </a:ln>
        </p:spPr>
        <p:txBody>
          <a:bodyPr wrap="none">
            <a:spAutoFit/>
          </a:bodyPr>
          <a:lstStyle/>
          <a:p>
            <a:r>
              <a:rPr lang="it-IT" sz="1400"/>
              <a:t>Vallecole glosso epiglottiche</a:t>
            </a:r>
          </a:p>
        </p:txBody>
      </p:sp>
      <p:pic>
        <p:nvPicPr>
          <p:cNvPr id="37921" name="Picture 33" descr="S0430014"/>
          <p:cNvPicPr>
            <a:picLocks noChangeAspect="1" noChangeArrowheads="1"/>
          </p:cNvPicPr>
          <p:nvPr/>
        </p:nvPicPr>
        <p:blipFill>
          <a:blip r:embed="rId4" cstate="print"/>
          <a:srcRect/>
          <a:stretch>
            <a:fillRect/>
          </a:stretch>
        </p:blipFill>
        <p:spPr bwMode="auto">
          <a:xfrm>
            <a:off x="3563938" y="5157788"/>
            <a:ext cx="1800225" cy="1350962"/>
          </a:xfrm>
          <a:prstGeom prst="rect">
            <a:avLst/>
          </a:prstGeom>
          <a:noFill/>
          <a:ln w="9525">
            <a:noFill/>
            <a:miter lim="800000"/>
            <a:headEnd/>
            <a:tailEnd/>
          </a:ln>
        </p:spPr>
      </p:pic>
      <p:pic>
        <p:nvPicPr>
          <p:cNvPr id="37922" name="Picture 34" descr="S0430005"/>
          <p:cNvPicPr>
            <a:picLocks noChangeAspect="1" noChangeArrowheads="1"/>
          </p:cNvPicPr>
          <p:nvPr/>
        </p:nvPicPr>
        <p:blipFill>
          <a:blip r:embed="rId5" cstate="print"/>
          <a:srcRect/>
          <a:stretch>
            <a:fillRect/>
          </a:stretch>
        </p:blipFill>
        <p:spPr bwMode="auto">
          <a:xfrm>
            <a:off x="681038" y="5154613"/>
            <a:ext cx="1730375" cy="1298575"/>
          </a:xfrm>
          <a:prstGeom prst="rect">
            <a:avLst/>
          </a:prstGeom>
          <a:noFill/>
          <a:ln w="9525">
            <a:noFill/>
            <a:miter lim="800000"/>
            <a:headEnd/>
            <a:tailEnd/>
          </a:ln>
        </p:spPr>
      </p:pic>
      <p:pic>
        <p:nvPicPr>
          <p:cNvPr id="37923" name="Picture 35" descr="S0430011"/>
          <p:cNvPicPr>
            <a:picLocks noChangeAspect="1" noChangeArrowheads="1"/>
          </p:cNvPicPr>
          <p:nvPr/>
        </p:nvPicPr>
        <p:blipFill>
          <a:blip r:embed="rId6" cstate="print"/>
          <a:srcRect r="6844"/>
          <a:stretch>
            <a:fillRect/>
          </a:stretch>
        </p:blipFill>
        <p:spPr bwMode="auto">
          <a:xfrm>
            <a:off x="6588125" y="5157788"/>
            <a:ext cx="1657350" cy="1335087"/>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xit" presetSubtype="0" fill="hold" nodeType="clickEffect">
                                  <p:stCondLst>
                                    <p:cond delay="0"/>
                                  </p:stCondLst>
                                  <p:childTnLst>
                                    <p:anim calcmode="lin" valueType="num">
                                      <p:cBhvr>
                                        <p:cTn id="6" dur="1000"/>
                                        <p:tgtEl>
                                          <p:spTgt spid="20"/>
                                        </p:tgtEl>
                                        <p:attrNameLst>
                                          <p:attrName>ppt_w</p:attrName>
                                        </p:attrNameLst>
                                      </p:cBhvr>
                                      <p:tavLst>
                                        <p:tav tm="0">
                                          <p:val>
                                            <p:strVal val="ppt_w"/>
                                          </p:val>
                                        </p:tav>
                                        <p:tav tm="100000">
                                          <p:val>
                                            <p:strVal val="ppt_w*0.70"/>
                                          </p:val>
                                        </p:tav>
                                      </p:tavLst>
                                    </p:anim>
                                    <p:anim calcmode="lin" valueType="num">
                                      <p:cBhvr>
                                        <p:cTn id="7" dur="1000"/>
                                        <p:tgtEl>
                                          <p:spTgt spid="20"/>
                                        </p:tgtEl>
                                        <p:attrNameLst>
                                          <p:attrName>ppt_h</p:attrName>
                                        </p:attrNameLst>
                                      </p:cBhvr>
                                      <p:tavLst>
                                        <p:tav tm="0">
                                          <p:val>
                                            <p:strVal val="ppt_h"/>
                                          </p:val>
                                        </p:tav>
                                        <p:tav tm="100000">
                                          <p:val>
                                            <p:strVal val="ppt_h"/>
                                          </p:val>
                                        </p:tav>
                                      </p:tavLst>
                                    </p:anim>
                                    <p:animEffect transition="out" filter="fade">
                                      <p:cBhvr>
                                        <p:cTn id="8" dur="1000"/>
                                        <p:tgtEl>
                                          <p:spTgt spid="20"/>
                                        </p:tgtEl>
                                      </p:cBhvr>
                                    </p:animEffect>
                                    <p:set>
                                      <p:cBhvr>
                                        <p:cTn id="9" dur="1" fill="hold">
                                          <p:stCondLst>
                                            <p:cond delay="999"/>
                                          </p:stCondLst>
                                        </p:cTn>
                                        <p:tgtEl>
                                          <p:spTgt spid="20"/>
                                        </p:tgtEl>
                                        <p:attrNameLst>
                                          <p:attrName>style.visibility</p:attrName>
                                        </p:attrNameLst>
                                      </p:cBhvr>
                                      <p:to>
                                        <p:strVal val="hidden"/>
                                      </p:to>
                                    </p:set>
                                  </p:childTnLst>
                                </p:cTn>
                              </p:par>
                              <p:par>
                                <p:cTn id="10" presetID="55" presetClass="exit" presetSubtype="0" fill="hold" grpId="0" nodeType="withEffect">
                                  <p:stCondLst>
                                    <p:cond delay="0"/>
                                  </p:stCondLst>
                                  <p:childTnLst>
                                    <p:anim calcmode="lin" valueType="num">
                                      <p:cBhvr>
                                        <p:cTn id="11" dur="1000"/>
                                        <p:tgtEl>
                                          <p:spTgt spid="28"/>
                                        </p:tgtEl>
                                        <p:attrNameLst>
                                          <p:attrName>ppt_w</p:attrName>
                                        </p:attrNameLst>
                                      </p:cBhvr>
                                      <p:tavLst>
                                        <p:tav tm="0">
                                          <p:val>
                                            <p:strVal val="ppt_w"/>
                                          </p:val>
                                        </p:tav>
                                        <p:tav tm="100000">
                                          <p:val>
                                            <p:strVal val="ppt_w*0.70"/>
                                          </p:val>
                                        </p:tav>
                                      </p:tavLst>
                                    </p:anim>
                                    <p:anim calcmode="lin" valueType="num">
                                      <p:cBhvr>
                                        <p:cTn id="12" dur="1000"/>
                                        <p:tgtEl>
                                          <p:spTgt spid="28"/>
                                        </p:tgtEl>
                                        <p:attrNameLst>
                                          <p:attrName>ppt_h</p:attrName>
                                        </p:attrNameLst>
                                      </p:cBhvr>
                                      <p:tavLst>
                                        <p:tav tm="0">
                                          <p:val>
                                            <p:strVal val="ppt_h"/>
                                          </p:val>
                                        </p:tav>
                                        <p:tav tm="100000">
                                          <p:val>
                                            <p:strVal val="ppt_h"/>
                                          </p:val>
                                        </p:tav>
                                      </p:tavLst>
                                    </p:anim>
                                    <p:animEffect transition="out" filter="fade">
                                      <p:cBhvr>
                                        <p:cTn id="13" dur="1000"/>
                                        <p:tgtEl>
                                          <p:spTgt spid="28"/>
                                        </p:tgtEl>
                                      </p:cBhvr>
                                    </p:animEffect>
                                    <p:set>
                                      <p:cBhvr>
                                        <p:cTn id="14" dur="1" fill="hold">
                                          <p:stCondLst>
                                            <p:cond delay="999"/>
                                          </p:stCondLst>
                                        </p:cTn>
                                        <p:tgtEl>
                                          <p:spTgt spid="28"/>
                                        </p:tgtEl>
                                        <p:attrNameLst>
                                          <p:attrName>style.visibility</p:attrName>
                                        </p:attrNameLst>
                                      </p:cBhvr>
                                      <p:to>
                                        <p:strVal val="hidden"/>
                                      </p:to>
                                    </p:set>
                                  </p:childTnLst>
                                </p:cTn>
                              </p:par>
                              <p:par>
                                <p:cTn id="15" presetID="55" presetClass="exit" presetSubtype="0" fill="hold" nodeType="withEffect">
                                  <p:stCondLst>
                                    <p:cond delay="0"/>
                                  </p:stCondLst>
                                  <p:childTnLst>
                                    <p:anim calcmode="lin" valueType="num">
                                      <p:cBhvr>
                                        <p:cTn id="16" dur="1000"/>
                                        <p:tgtEl>
                                          <p:spTgt spid="42"/>
                                        </p:tgtEl>
                                        <p:attrNameLst>
                                          <p:attrName>ppt_w</p:attrName>
                                        </p:attrNameLst>
                                      </p:cBhvr>
                                      <p:tavLst>
                                        <p:tav tm="0">
                                          <p:val>
                                            <p:strVal val="ppt_w"/>
                                          </p:val>
                                        </p:tav>
                                        <p:tav tm="100000">
                                          <p:val>
                                            <p:strVal val="ppt_w*0.70"/>
                                          </p:val>
                                        </p:tav>
                                      </p:tavLst>
                                    </p:anim>
                                    <p:anim calcmode="lin" valueType="num">
                                      <p:cBhvr>
                                        <p:cTn id="17" dur="1000"/>
                                        <p:tgtEl>
                                          <p:spTgt spid="42"/>
                                        </p:tgtEl>
                                        <p:attrNameLst>
                                          <p:attrName>ppt_h</p:attrName>
                                        </p:attrNameLst>
                                      </p:cBhvr>
                                      <p:tavLst>
                                        <p:tav tm="0">
                                          <p:val>
                                            <p:strVal val="ppt_h"/>
                                          </p:val>
                                        </p:tav>
                                        <p:tav tm="100000">
                                          <p:val>
                                            <p:strVal val="ppt_h"/>
                                          </p:val>
                                        </p:tav>
                                      </p:tavLst>
                                    </p:anim>
                                    <p:animEffect transition="out" filter="fade">
                                      <p:cBhvr>
                                        <p:cTn id="18" dur="1000"/>
                                        <p:tgtEl>
                                          <p:spTgt spid="42"/>
                                        </p:tgtEl>
                                      </p:cBhvr>
                                    </p:animEffect>
                                    <p:set>
                                      <p:cBhvr>
                                        <p:cTn id="19" dur="1" fill="hold">
                                          <p:stCondLst>
                                            <p:cond delay="999"/>
                                          </p:stCondLst>
                                        </p:cTn>
                                        <p:tgtEl>
                                          <p:spTgt spid="42"/>
                                        </p:tgtEl>
                                        <p:attrNameLst>
                                          <p:attrName>style.visibility</p:attrName>
                                        </p:attrNameLst>
                                      </p:cBhvr>
                                      <p:to>
                                        <p:strVal val="hidden"/>
                                      </p:to>
                                    </p:set>
                                  </p:childTnLst>
                                </p:cTn>
                              </p:par>
                              <p:par>
                                <p:cTn id="20" presetID="55" presetClass="exit" presetSubtype="0" fill="hold" nodeType="withEffect">
                                  <p:stCondLst>
                                    <p:cond delay="0"/>
                                  </p:stCondLst>
                                  <p:childTnLst>
                                    <p:anim calcmode="lin" valueType="num">
                                      <p:cBhvr>
                                        <p:cTn id="21" dur="1000"/>
                                        <p:tgtEl>
                                          <p:spTgt spid="44"/>
                                        </p:tgtEl>
                                        <p:attrNameLst>
                                          <p:attrName>ppt_w</p:attrName>
                                        </p:attrNameLst>
                                      </p:cBhvr>
                                      <p:tavLst>
                                        <p:tav tm="0">
                                          <p:val>
                                            <p:strVal val="ppt_w"/>
                                          </p:val>
                                        </p:tav>
                                        <p:tav tm="100000">
                                          <p:val>
                                            <p:strVal val="ppt_w*0.70"/>
                                          </p:val>
                                        </p:tav>
                                      </p:tavLst>
                                    </p:anim>
                                    <p:anim calcmode="lin" valueType="num">
                                      <p:cBhvr>
                                        <p:cTn id="22" dur="1000"/>
                                        <p:tgtEl>
                                          <p:spTgt spid="44"/>
                                        </p:tgtEl>
                                        <p:attrNameLst>
                                          <p:attrName>ppt_h</p:attrName>
                                        </p:attrNameLst>
                                      </p:cBhvr>
                                      <p:tavLst>
                                        <p:tav tm="0">
                                          <p:val>
                                            <p:strVal val="ppt_h"/>
                                          </p:val>
                                        </p:tav>
                                        <p:tav tm="100000">
                                          <p:val>
                                            <p:strVal val="ppt_h"/>
                                          </p:val>
                                        </p:tav>
                                      </p:tavLst>
                                    </p:anim>
                                    <p:animEffect transition="out" filter="fade">
                                      <p:cBhvr>
                                        <p:cTn id="23" dur="1000"/>
                                        <p:tgtEl>
                                          <p:spTgt spid="44"/>
                                        </p:tgtEl>
                                      </p:cBhvr>
                                    </p:animEffect>
                                    <p:set>
                                      <p:cBhvr>
                                        <p:cTn id="24" dur="1" fill="hold">
                                          <p:stCondLst>
                                            <p:cond delay="999"/>
                                          </p:stCondLst>
                                        </p:cTn>
                                        <p:tgtEl>
                                          <p:spTgt spid="44"/>
                                        </p:tgtEl>
                                        <p:attrNameLst>
                                          <p:attrName>style.visibility</p:attrName>
                                        </p:attrNameLst>
                                      </p:cBhvr>
                                      <p:to>
                                        <p:strVal val="hidden"/>
                                      </p:to>
                                    </p:set>
                                  </p:childTnLst>
                                </p:cTn>
                              </p:par>
                              <p:par>
                                <p:cTn id="25" presetID="55" presetClass="exit" presetSubtype="0" fill="hold" grpId="0" nodeType="withEffect">
                                  <p:stCondLst>
                                    <p:cond delay="0"/>
                                  </p:stCondLst>
                                  <p:childTnLst>
                                    <p:anim calcmode="lin" valueType="num">
                                      <p:cBhvr>
                                        <p:cTn id="26" dur="1000"/>
                                        <p:tgtEl>
                                          <p:spTgt spid="30"/>
                                        </p:tgtEl>
                                        <p:attrNameLst>
                                          <p:attrName>ppt_w</p:attrName>
                                        </p:attrNameLst>
                                      </p:cBhvr>
                                      <p:tavLst>
                                        <p:tav tm="0">
                                          <p:val>
                                            <p:strVal val="ppt_w"/>
                                          </p:val>
                                        </p:tav>
                                        <p:tav tm="100000">
                                          <p:val>
                                            <p:strVal val="ppt_w*0.70"/>
                                          </p:val>
                                        </p:tav>
                                      </p:tavLst>
                                    </p:anim>
                                    <p:anim calcmode="lin" valueType="num">
                                      <p:cBhvr>
                                        <p:cTn id="27" dur="1000"/>
                                        <p:tgtEl>
                                          <p:spTgt spid="30"/>
                                        </p:tgtEl>
                                        <p:attrNameLst>
                                          <p:attrName>ppt_h</p:attrName>
                                        </p:attrNameLst>
                                      </p:cBhvr>
                                      <p:tavLst>
                                        <p:tav tm="0">
                                          <p:val>
                                            <p:strVal val="ppt_h"/>
                                          </p:val>
                                        </p:tav>
                                        <p:tav tm="100000">
                                          <p:val>
                                            <p:strVal val="ppt_h"/>
                                          </p:val>
                                        </p:tav>
                                      </p:tavLst>
                                    </p:anim>
                                    <p:animEffect transition="out" filter="fade">
                                      <p:cBhvr>
                                        <p:cTn id="28" dur="1000"/>
                                        <p:tgtEl>
                                          <p:spTgt spid="30"/>
                                        </p:tgtEl>
                                      </p:cBhvr>
                                    </p:animEffect>
                                    <p:set>
                                      <p:cBhvr>
                                        <p:cTn id="29" dur="1" fill="hold">
                                          <p:stCondLst>
                                            <p:cond delay="999"/>
                                          </p:stCondLst>
                                        </p:cTn>
                                        <p:tgtEl>
                                          <p:spTgt spid="30"/>
                                        </p:tgtEl>
                                        <p:attrNameLst>
                                          <p:attrName>style.visibility</p:attrName>
                                        </p:attrNameLst>
                                      </p:cBhvr>
                                      <p:to>
                                        <p:strVal val="hidden"/>
                                      </p:to>
                                    </p:set>
                                  </p:childTnLst>
                                </p:cTn>
                              </p:par>
                              <p:par>
                                <p:cTn id="30" presetID="55" presetClass="exit" presetSubtype="0" fill="hold" grpId="0" nodeType="withEffect">
                                  <p:stCondLst>
                                    <p:cond delay="0"/>
                                  </p:stCondLst>
                                  <p:childTnLst>
                                    <p:anim calcmode="lin" valueType="num">
                                      <p:cBhvr>
                                        <p:cTn id="31" dur="1000"/>
                                        <p:tgtEl>
                                          <p:spTgt spid="22"/>
                                        </p:tgtEl>
                                        <p:attrNameLst>
                                          <p:attrName>ppt_w</p:attrName>
                                        </p:attrNameLst>
                                      </p:cBhvr>
                                      <p:tavLst>
                                        <p:tav tm="0">
                                          <p:val>
                                            <p:strVal val="ppt_w"/>
                                          </p:val>
                                        </p:tav>
                                        <p:tav tm="100000">
                                          <p:val>
                                            <p:strVal val="ppt_w*0.70"/>
                                          </p:val>
                                        </p:tav>
                                      </p:tavLst>
                                    </p:anim>
                                    <p:anim calcmode="lin" valueType="num">
                                      <p:cBhvr>
                                        <p:cTn id="32" dur="1000"/>
                                        <p:tgtEl>
                                          <p:spTgt spid="22"/>
                                        </p:tgtEl>
                                        <p:attrNameLst>
                                          <p:attrName>ppt_h</p:attrName>
                                        </p:attrNameLst>
                                      </p:cBhvr>
                                      <p:tavLst>
                                        <p:tav tm="0">
                                          <p:val>
                                            <p:strVal val="ppt_h"/>
                                          </p:val>
                                        </p:tav>
                                        <p:tav tm="100000">
                                          <p:val>
                                            <p:strVal val="ppt_h"/>
                                          </p:val>
                                        </p:tav>
                                      </p:tavLst>
                                    </p:anim>
                                    <p:animEffect transition="out" filter="fade">
                                      <p:cBhvr>
                                        <p:cTn id="33" dur="1000"/>
                                        <p:tgtEl>
                                          <p:spTgt spid="22"/>
                                        </p:tgtEl>
                                      </p:cBhvr>
                                    </p:animEffect>
                                    <p:set>
                                      <p:cBhvr>
                                        <p:cTn id="34" dur="1" fill="hold">
                                          <p:stCondLst>
                                            <p:cond delay="999"/>
                                          </p:stCondLst>
                                        </p:cTn>
                                        <p:tgtEl>
                                          <p:spTgt spid="22"/>
                                        </p:tgtEl>
                                        <p:attrNameLst>
                                          <p:attrName>style.visibility</p:attrName>
                                        </p:attrNameLst>
                                      </p:cBhvr>
                                      <p:to>
                                        <p:strVal val="hidden"/>
                                      </p:to>
                                    </p:set>
                                  </p:childTnLst>
                                </p:cTn>
                              </p:par>
                              <p:par>
                                <p:cTn id="35" presetID="55" presetClass="exit" presetSubtype="0" fill="hold" nodeType="withEffect">
                                  <p:stCondLst>
                                    <p:cond delay="0"/>
                                  </p:stCondLst>
                                  <p:childTnLst>
                                    <p:anim calcmode="lin" valueType="num">
                                      <p:cBhvr>
                                        <p:cTn id="36" dur="1000"/>
                                        <p:tgtEl>
                                          <p:spTgt spid="38"/>
                                        </p:tgtEl>
                                        <p:attrNameLst>
                                          <p:attrName>ppt_w</p:attrName>
                                        </p:attrNameLst>
                                      </p:cBhvr>
                                      <p:tavLst>
                                        <p:tav tm="0">
                                          <p:val>
                                            <p:strVal val="ppt_w"/>
                                          </p:val>
                                        </p:tav>
                                        <p:tav tm="100000">
                                          <p:val>
                                            <p:strVal val="ppt_w*0.70"/>
                                          </p:val>
                                        </p:tav>
                                      </p:tavLst>
                                    </p:anim>
                                    <p:anim calcmode="lin" valueType="num">
                                      <p:cBhvr>
                                        <p:cTn id="37" dur="1000"/>
                                        <p:tgtEl>
                                          <p:spTgt spid="38"/>
                                        </p:tgtEl>
                                        <p:attrNameLst>
                                          <p:attrName>ppt_h</p:attrName>
                                        </p:attrNameLst>
                                      </p:cBhvr>
                                      <p:tavLst>
                                        <p:tav tm="0">
                                          <p:val>
                                            <p:strVal val="ppt_h"/>
                                          </p:val>
                                        </p:tav>
                                        <p:tav tm="100000">
                                          <p:val>
                                            <p:strVal val="ppt_h"/>
                                          </p:val>
                                        </p:tav>
                                      </p:tavLst>
                                    </p:anim>
                                    <p:animEffect transition="out" filter="fade">
                                      <p:cBhvr>
                                        <p:cTn id="38" dur="1000"/>
                                        <p:tgtEl>
                                          <p:spTgt spid="38"/>
                                        </p:tgtEl>
                                      </p:cBhvr>
                                    </p:animEffect>
                                    <p:set>
                                      <p:cBhvr>
                                        <p:cTn id="39" dur="1" fill="hold">
                                          <p:stCondLst>
                                            <p:cond delay="999"/>
                                          </p:stCondLst>
                                        </p:cTn>
                                        <p:tgtEl>
                                          <p:spTgt spid="38"/>
                                        </p:tgtEl>
                                        <p:attrNameLst>
                                          <p:attrName>style.visibility</p:attrName>
                                        </p:attrNameLst>
                                      </p:cBhvr>
                                      <p:to>
                                        <p:strVal val="hidden"/>
                                      </p:to>
                                    </p:set>
                                  </p:childTnLst>
                                </p:cTn>
                              </p:par>
                              <p:par>
                                <p:cTn id="40" presetID="55" presetClass="exit" presetSubtype="0" fill="hold" grpId="0" nodeType="withEffect">
                                  <p:stCondLst>
                                    <p:cond delay="0"/>
                                  </p:stCondLst>
                                  <p:childTnLst>
                                    <p:anim calcmode="lin" valueType="num">
                                      <p:cBhvr>
                                        <p:cTn id="41" dur="1000"/>
                                        <p:tgtEl>
                                          <p:spTgt spid="29"/>
                                        </p:tgtEl>
                                        <p:attrNameLst>
                                          <p:attrName>ppt_w</p:attrName>
                                        </p:attrNameLst>
                                      </p:cBhvr>
                                      <p:tavLst>
                                        <p:tav tm="0">
                                          <p:val>
                                            <p:strVal val="ppt_w"/>
                                          </p:val>
                                        </p:tav>
                                        <p:tav tm="100000">
                                          <p:val>
                                            <p:strVal val="ppt_w*0.70"/>
                                          </p:val>
                                        </p:tav>
                                      </p:tavLst>
                                    </p:anim>
                                    <p:anim calcmode="lin" valueType="num">
                                      <p:cBhvr>
                                        <p:cTn id="42" dur="1000"/>
                                        <p:tgtEl>
                                          <p:spTgt spid="29"/>
                                        </p:tgtEl>
                                        <p:attrNameLst>
                                          <p:attrName>ppt_h</p:attrName>
                                        </p:attrNameLst>
                                      </p:cBhvr>
                                      <p:tavLst>
                                        <p:tav tm="0">
                                          <p:val>
                                            <p:strVal val="ppt_h"/>
                                          </p:val>
                                        </p:tav>
                                        <p:tav tm="100000">
                                          <p:val>
                                            <p:strVal val="ppt_h"/>
                                          </p:val>
                                        </p:tav>
                                      </p:tavLst>
                                    </p:anim>
                                    <p:animEffect transition="out" filter="fade">
                                      <p:cBhvr>
                                        <p:cTn id="43" dur="1000"/>
                                        <p:tgtEl>
                                          <p:spTgt spid="29"/>
                                        </p:tgtEl>
                                      </p:cBhvr>
                                    </p:animEffect>
                                    <p:set>
                                      <p:cBhvr>
                                        <p:cTn id="44" dur="1" fill="hold">
                                          <p:stCondLst>
                                            <p:cond delay="999"/>
                                          </p:stCondLst>
                                        </p:cTn>
                                        <p:tgtEl>
                                          <p:spTgt spid="29"/>
                                        </p:tgtEl>
                                        <p:attrNameLst>
                                          <p:attrName>style.visibility</p:attrName>
                                        </p:attrNameLst>
                                      </p:cBhvr>
                                      <p:to>
                                        <p:strVal val="hidden"/>
                                      </p:to>
                                    </p:set>
                                  </p:childTnLst>
                                </p:cTn>
                              </p:par>
                              <p:par>
                                <p:cTn id="45" presetID="55" presetClass="exit" presetSubtype="0" fill="hold" nodeType="withEffect">
                                  <p:stCondLst>
                                    <p:cond delay="0"/>
                                  </p:stCondLst>
                                  <p:childTnLst>
                                    <p:anim calcmode="lin" valueType="num">
                                      <p:cBhvr>
                                        <p:cTn id="46" dur="1000"/>
                                        <p:tgtEl>
                                          <p:spTgt spid="34"/>
                                        </p:tgtEl>
                                        <p:attrNameLst>
                                          <p:attrName>ppt_w</p:attrName>
                                        </p:attrNameLst>
                                      </p:cBhvr>
                                      <p:tavLst>
                                        <p:tav tm="0">
                                          <p:val>
                                            <p:strVal val="ppt_w"/>
                                          </p:val>
                                        </p:tav>
                                        <p:tav tm="100000">
                                          <p:val>
                                            <p:strVal val="ppt_w*0.70"/>
                                          </p:val>
                                        </p:tav>
                                      </p:tavLst>
                                    </p:anim>
                                    <p:anim calcmode="lin" valueType="num">
                                      <p:cBhvr>
                                        <p:cTn id="47" dur="1000"/>
                                        <p:tgtEl>
                                          <p:spTgt spid="34"/>
                                        </p:tgtEl>
                                        <p:attrNameLst>
                                          <p:attrName>ppt_h</p:attrName>
                                        </p:attrNameLst>
                                      </p:cBhvr>
                                      <p:tavLst>
                                        <p:tav tm="0">
                                          <p:val>
                                            <p:strVal val="ppt_h"/>
                                          </p:val>
                                        </p:tav>
                                        <p:tav tm="100000">
                                          <p:val>
                                            <p:strVal val="ppt_h"/>
                                          </p:val>
                                        </p:tav>
                                      </p:tavLst>
                                    </p:anim>
                                    <p:animEffect transition="out" filter="fade">
                                      <p:cBhvr>
                                        <p:cTn id="48" dur="1000"/>
                                        <p:tgtEl>
                                          <p:spTgt spid="34"/>
                                        </p:tgtEl>
                                      </p:cBhvr>
                                    </p:animEffect>
                                    <p:set>
                                      <p:cBhvr>
                                        <p:cTn id="49" dur="1" fill="hold">
                                          <p:stCondLst>
                                            <p:cond delay="999"/>
                                          </p:stCondLst>
                                        </p:cTn>
                                        <p:tgtEl>
                                          <p:spTgt spid="34"/>
                                        </p:tgtEl>
                                        <p:attrNameLst>
                                          <p:attrName>style.visibility</p:attrName>
                                        </p:attrNameLst>
                                      </p:cBhvr>
                                      <p:to>
                                        <p:strVal val="hidden"/>
                                      </p:to>
                                    </p:set>
                                  </p:childTnLst>
                                </p:cTn>
                              </p:par>
                              <p:par>
                                <p:cTn id="50" presetID="55" presetClass="exit" presetSubtype="0" fill="hold" nodeType="withEffect">
                                  <p:stCondLst>
                                    <p:cond delay="0"/>
                                  </p:stCondLst>
                                  <p:childTnLst>
                                    <p:anim calcmode="lin" valueType="num">
                                      <p:cBhvr>
                                        <p:cTn id="51" dur="1000"/>
                                        <p:tgtEl>
                                          <p:spTgt spid="40"/>
                                        </p:tgtEl>
                                        <p:attrNameLst>
                                          <p:attrName>ppt_w</p:attrName>
                                        </p:attrNameLst>
                                      </p:cBhvr>
                                      <p:tavLst>
                                        <p:tav tm="0">
                                          <p:val>
                                            <p:strVal val="ppt_w"/>
                                          </p:val>
                                        </p:tav>
                                        <p:tav tm="100000">
                                          <p:val>
                                            <p:strVal val="ppt_w*0.70"/>
                                          </p:val>
                                        </p:tav>
                                      </p:tavLst>
                                    </p:anim>
                                    <p:anim calcmode="lin" valueType="num">
                                      <p:cBhvr>
                                        <p:cTn id="52" dur="1000"/>
                                        <p:tgtEl>
                                          <p:spTgt spid="40"/>
                                        </p:tgtEl>
                                        <p:attrNameLst>
                                          <p:attrName>ppt_h</p:attrName>
                                        </p:attrNameLst>
                                      </p:cBhvr>
                                      <p:tavLst>
                                        <p:tav tm="0">
                                          <p:val>
                                            <p:strVal val="ppt_h"/>
                                          </p:val>
                                        </p:tav>
                                        <p:tav tm="100000">
                                          <p:val>
                                            <p:strVal val="ppt_h"/>
                                          </p:val>
                                        </p:tav>
                                      </p:tavLst>
                                    </p:anim>
                                    <p:animEffect transition="out" filter="fade">
                                      <p:cBhvr>
                                        <p:cTn id="53" dur="1000"/>
                                        <p:tgtEl>
                                          <p:spTgt spid="40"/>
                                        </p:tgtEl>
                                      </p:cBhvr>
                                    </p:animEffect>
                                    <p:set>
                                      <p:cBhvr>
                                        <p:cTn id="54" dur="1" fill="hold">
                                          <p:stCondLst>
                                            <p:cond delay="999"/>
                                          </p:stCondLst>
                                        </p:cTn>
                                        <p:tgtEl>
                                          <p:spTgt spid="40"/>
                                        </p:tgtEl>
                                        <p:attrNameLst>
                                          <p:attrName>style.visibility</p:attrName>
                                        </p:attrNameLst>
                                      </p:cBhvr>
                                      <p:to>
                                        <p:strVal val="hidden"/>
                                      </p:to>
                                    </p:set>
                                  </p:childTnLst>
                                </p:cTn>
                              </p:par>
                              <p:par>
                                <p:cTn id="55" presetID="55" presetClass="exit" presetSubtype="0" fill="hold" grpId="0" nodeType="withEffect">
                                  <p:stCondLst>
                                    <p:cond delay="0"/>
                                  </p:stCondLst>
                                  <p:childTnLst>
                                    <p:anim calcmode="lin" valueType="num">
                                      <p:cBhvr>
                                        <p:cTn id="56" dur="1000"/>
                                        <p:tgtEl>
                                          <p:spTgt spid="27"/>
                                        </p:tgtEl>
                                        <p:attrNameLst>
                                          <p:attrName>ppt_w</p:attrName>
                                        </p:attrNameLst>
                                      </p:cBhvr>
                                      <p:tavLst>
                                        <p:tav tm="0">
                                          <p:val>
                                            <p:strVal val="ppt_w"/>
                                          </p:val>
                                        </p:tav>
                                        <p:tav tm="100000">
                                          <p:val>
                                            <p:strVal val="ppt_w*0.70"/>
                                          </p:val>
                                        </p:tav>
                                      </p:tavLst>
                                    </p:anim>
                                    <p:anim calcmode="lin" valueType="num">
                                      <p:cBhvr>
                                        <p:cTn id="57" dur="1000"/>
                                        <p:tgtEl>
                                          <p:spTgt spid="27"/>
                                        </p:tgtEl>
                                        <p:attrNameLst>
                                          <p:attrName>ppt_h</p:attrName>
                                        </p:attrNameLst>
                                      </p:cBhvr>
                                      <p:tavLst>
                                        <p:tav tm="0">
                                          <p:val>
                                            <p:strVal val="ppt_h"/>
                                          </p:val>
                                        </p:tav>
                                        <p:tav tm="100000">
                                          <p:val>
                                            <p:strVal val="ppt_h"/>
                                          </p:val>
                                        </p:tav>
                                      </p:tavLst>
                                    </p:anim>
                                    <p:animEffect transition="out" filter="fade">
                                      <p:cBhvr>
                                        <p:cTn id="58" dur="1000"/>
                                        <p:tgtEl>
                                          <p:spTgt spid="27"/>
                                        </p:tgtEl>
                                      </p:cBhvr>
                                    </p:animEffect>
                                    <p:set>
                                      <p:cBhvr>
                                        <p:cTn id="59" dur="1" fill="hold">
                                          <p:stCondLst>
                                            <p:cond delay="999"/>
                                          </p:stCondLst>
                                        </p:cTn>
                                        <p:tgtEl>
                                          <p:spTgt spid="27"/>
                                        </p:tgtEl>
                                        <p:attrNameLst>
                                          <p:attrName>style.visibility</p:attrName>
                                        </p:attrNameLst>
                                      </p:cBhvr>
                                      <p:to>
                                        <p:strVal val="hidden"/>
                                      </p:to>
                                    </p:set>
                                  </p:childTnLst>
                                </p:cTn>
                              </p:par>
                              <p:par>
                                <p:cTn id="60" presetID="55" presetClass="exit" presetSubtype="0" fill="hold" grpId="0" nodeType="withEffect">
                                  <p:stCondLst>
                                    <p:cond delay="0"/>
                                  </p:stCondLst>
                                  <p:childTnLst>
                                    <p:anim calcmode="lin" valueType="num">
                                      <p:cBhvr>
                                        <p:cTn id="61" dur="1000"/>
                                        <p:tgtEl>
                                          <p:spTgt spid="23"/>
                                        </p:tgtEl>
                                        <p:attrNameLst>
                                          <p:attrName>ppt_w</p:attrName>
                                        </p:attrNameLst>
                                      </p:cBhvr>
                                      <p:tavLst>
                                        <p:tav tm="0">
                                          <p:val>
                                            <p:strVal val="ppt_w"/>
                                          </p:val>
                                        </p:tav>
                                        <p:tav tm="100000">
                                          <p:val>
                                            <p:strVal val="ppt_w*0.70"/>
                                          </p:val>
                                        </p:tav>
                                      </p:tavLst>
                                    </p:anim>
                                    <p:anim calcmode="lin" valueType="num">
                                      <p:cBhvr>
                                        <p:cTn id="62" dur="1000"/>
                                        <p:tgtEl>
                                          <p:spTgt spid="23"/>
                                        </p:tgtEl>
                                        <p:attrNameLst>
                                          <p:attrName>ppt_h</p:attrName>
                                        </p:attrNameLst>
                                      </p:cBhvr>
                                      <p:tavLst>
                                        <p:tav tm="0">
                                          <p:val>
                                            <p:strVal val="ppt_h"/>
                                          </p:val>
                                        </p:tav>
                                        <p:tav tm="100000">
                                          <p:val>
                                            <p:strVal val="ppt_h"/>
                                          </p:val>
                                        </p:tav>
                                      </p:tavLst>
                                    </p:anim>
                                    <p:animEffect transition="out" filter="fade">
                                      <p:cBhvr>
                                        <p:cTn id="63" dur="1000"/>
                                        <p:tgtEl>
                                          <p:spTgt spid="23"/>
                                        </p:tgtEl>
                                      </p:cBhvr>
                                    </p:animEffect>
                                    <p:set>
                                      <p:cBhvr>
                                        <p:cTn id="64" dur="1" fill="hold">
                                          <p:stCondLst>
                                            <p:cond delay="999"/>
                                          </p:stCondLst>
                                        </p:cTn>
                                        <p:tgtEl>
                                          <p:spTgt spid="23"/>
                                        </p:tgtEl>
                                        <p:attrNameLst>
                                          <p:attrName>style.visibility</p:attrName>
                                        </p:attrNameLst>
                                      </p:cBhvr>
                                      <p:to>
                                        <p:strVal val="hidden"/>
                                      </p:to>
                                    </p:set>
                                  </p:childTnLst>
                                </p:cTn>
                              </p:par>
                              <p:par>
                                <p:cTn id="65" presetID="55" presetClass="exit" presetSubtype="0" fill="hold" nodeType="withEffect">
                                  <p:stCondLst>
                                    <p:cond delay="0"/>
                                  </p:stCondLst>
                                  <p:childTnLst>
                                    <p:anim calcmode="lin" valueType="num">
                                      <p:cBhvr>
                                        <p:cTn id="66" dur="1000"/>
                                        <p:tgtEl>
                                          <p:spTgt spid="32"/>
                                        </p:tgtEl>
                                        <p:attrNameLst>
                                          <p:attrName>ppt_w</p:attrName>
                                        </p:attrNameLst>
                                      </p:cBhvr>
                                      <p:tavLst>
                                        <p:tav tm="0">
                                          <p:val>
                                            <p:strVal val="ppt_w"/>
                                          </p:val>
                                        </p:tav>
                                        <p:tav tm="100000">
                                          <p:val>
                                            <p:strVal val="ppt_w*0.70"/>
                                          </p:val>
                                        </p:tav>
                                      </p:tavLst>
                                    </p:anim>
                                    <p:anim calcmode="lin" valueType="num">
                                      <p:cBhvr>
                                        <p:cTn id="67" dur="1000"/>
                                        <p:tgtEl>
                                          <p:spTgt spid="32"/>
                                        </p:tgtEl>
                                        <p:attrNameLst>
                                          <p:attrName>ppt_h</p:attrName>
                                        </p:attrNameLst>
                                      </p:cBhvr>
                                      <p:tavLst>
                                        <p:tav tm="0">
                                          <p:val>
                                            <p:strVal val="ppt_h"/>
                                          </p:val>
                                        </p:tav>
                                        <p:tav tm="100000">
                                          <p:val>
                                            <p:strVal val="ppt_h"/>
                                          </p:val>
                                        </p:tav>
                                      </p:tavLst>
                                    </p:anim>
                                    <p:animEffect transition="out" filter="fade">
                                      <p:cBhvr>
                                        <p:cTn id="68" dur="1000"/>
                                        <p:tgtEl>
                                          <p:spTgt spid="32"/>
                                        </p:tgtEl>
                                      </p:cBhvr>
                                    </p:animEffect>
                                    <p:set>
                                      <p:cBhvr>
                                        <p:cTn id="69" dur="1" fill="hold">
                                          <p:stCondLst>
                                            <p:cond delay="999"/>
                                          </p:stCondLst>
                                        </p:cTn>
                                        <p:tgtEl>
                                          <p:spTgt spid="32"/>
                                        </p:tgtEl>
                                        <p:attrNameLst>
                                          <p:attrName>style.visibility</p:attrName>
                                        </p:attrNameLst>
                                      </p:cBhvr>
                                      <p:to>
                                        <p:strVal val="hidden"/>
                                      </p:to>
                                    </p:set>
                                  </p:childTnLst>
                                </p:cTn>
                              </p:par>
                              <p:par>
                                <p:cTn id="70" presetID="9" presetClass="entr" presetSubtype="0" fill="hold" grpId="0" nodeType="withEffect">
                                  <p:stCondLst>
                                    <p:cond delay="0"/>
                                  </p:stCondLst>
                                  <p:childTnLst>
                                    <p:set>
                                      <p:cBhvr>
                                        <p:cTn id="71" dur="1" fill="hold">
                                          <p:stCondLst>
                                            <p:cond delay="0"/>
                                          </p:stCondLst>
                                        </p:cTn>
                                        <p:tgtEl>
                                          <p:spTgt spid="46"/>
                                        </p:tgtEl>
                                        <p:attrNameLst>
                                          <p:attrName>style.visibility</p:attrName>
                                        </p:attrNameLst>
                                      </p:cBhvr>
                                      <p:to>
                                        <p:strVal val="visible"/>
                                      </p:to>
                                    </p:set>
                                    <p:animEffect transition="in" filter="dissolve">
                                      <p:cBhvr>
                                        <p:cTn id="72" dur="500"/>
                                        <p:tgtEl>
                                          <p:spTgt spid="46"/>
                                        </p:tgtEl>
                                      </p:cBhvr>
                                    </p:animEffect>
                                  </p:childTnLst>
                                </p:cTn>
                              </p:par>
                              <p:par>
                                <p:cTn id="73" presetID="9" presetClass="entr" presetSubtype="0" fill="hold" nodeType="withEffect">
                                  <p:stCondLst>
                                    <p:cond delay="0"/>
                                  </p:stCondLst>
                                  <p:childTnLst>
                                    <p:set>
                                      <p:cBhvr>
                                        <p:cTn id="74" dur="1" fill="hold">
                                          <p:stCondLst>
                                            <p:cond delay="0"/>
                                          </p:stCondLst>
                                        </p:cTn>
                                        <p:tgtEl>
                                          <p:spTgt spid="50"/>
                                        </p:tgtEl>
                                        <p:attrNameLst>
                                          <p:attrName>style.visibility</p:attrName>
                                        </p:attrNameLst>
                                      </p:cBhvr>
                                      <p:to>
                                        <p:strVal val="visible"/>
                                      </p:to>
                                    </p:set>
                                    <p:animEffect transition="in" filter="dissolve">
                                      <p:cBhvr>
                                        <p:cTn id="75" dur="500"/>
                                        <p:tgtEl>
                                          <p:spTgt spid="50"/>
                                        </p:tgtEl>
                                      </p:cBhvr>
                                    </p:animEffect>
                                  </p:childTnLst>
                                </p:cTn>
                              </p:par>
                              <p:par>
                                <p:cTn id="76" presetID="9" presetClass="entr" presetSubtype="0" fill="hold" grpId="0" nodeType="withEffect">
                                  <p:stCondLst>
                                    <p:cond delay="0"/>
                                  </p:stCondLst>
                                  <p:childTnLst>
                                    <p:set>
                                      <p:cBhvr>
                                        <p:cTn id="77" dur="1" fill="hold">
                                          <p:stCondLst>
                                            <p:cond delay="0"/>
                                          </p:stCondLst>
                                        </p:cTn>
                                        <p:tgtEl>
                                          <p:spTgt spid="24"/>
                                        </p:tgtEl>
                                        <p:attrNameLst>
                                          <p:attrName>style.visibility</p:attrName>
                                        </p:attrNameLst>
                                      </p:cBhvr>
                                      <p:to>
                                        <p:strVal val="visible"/>
                                      </p:to>
                                    </p:set>
                                    <p:animEffect transition="in" filter="dissolve">
                                      <p:cBhvr>
                                        <p:cTn id="78" dur="500"/>
                                        <p:tgtEl>
                                          <p:spTgt spid="24"/>
                                        </p:tgtEl>
                                      </p:cBhvr>
                                    </p:animEffect>
                                  </p:childTnLst>
                                </p:cTn>
                              </p:par>
                              <p:par>
                                <p:cTn id="79" presetID="9" presetClass="entr" presetSubtype="0" fill="hold" nodeType="withEffect">
                                  <p:stCondLst>
                                    <p:cond delay="0"/>
                                  </p:stCondLst>
                                  <p:childTnLst>
                                    <p:set>
                                      <p:cBhvr>
                                        <p:cTn id="80" dur="1" fill="hold">
                                          <p:stCondLst>
                                            <p:cond delay="0"/>
                                          </p:stCondLst>
                                        </p:cTn>
                                        <p:tgtEl>
                                          <p:spTgt spid="48"/>
                                        </p:tgtEl>
                                        <p:attrNameLst>
                                          <p:attrName>style.visibility</p:attrName>
                                        </p:attrNameLst>
                                      </p:cBhvr>
                                      <p:to>
                                        <p:strVal val="visible"/>
                                      </p:to>
                                    </p:set>
                                    <p:animEffect transition="in" filter="dissolve">
                                      <p:cBhvr>
                                        <p:cTn id="81" dur="500"/>
                                        <p:tgtEl>
                                          <p:spTgt spid="48"/>
                                        </p:tgtEl>
                                      </p:cBhvr>
                                    </p:animEffect>
                                  </p:childTnLst>
                                </p:cTn>
                              </p:par>
                              <p:par>
                                <p:cTn id="82" presetID="9" presetClass="entr" presetSubtype="0" fill="hold" nodeType="withEffect">
                                  <p:stCondLst>
                                    <p:cond delay="0"/>
                                  </p:stCondLst>
                                  <p:childTnLst>
                                    <p:set>
                                      <p:cBhvr>
                                        <p:cTn id="83" dur="1" fill="hold">
                                          <p:stCondLst>
                                            <p:cond delay="0"/>
                                          </p:stCondLst>
                                        </p:cTn>
                                        <p:tgtEl>
                                          <p:spTgt spid="52"/>
                                        </p:tgtEl>
                                        <p:attrNameLst>
                                          <p:attrName>style.visibility</p:attrName>
                                        </p:attrNameLst>
                                      </p:cBhvr>
                                      <p:to>
                                        <p:strVal val="visible"/>
                                      </p:to>
                                    </p:set>
                                    <p:animEffect transition="in" filter="dissolve">
                                      <p:cBhvr>
                                        <p:cTn id="84" dur="500"/>
                                        <p:tgtEl>
                                          <p:spTgt spid="52"/>
                                        </p:tgtEl>
                                      </p:cBhvr>
                                    </p:animEffect>
                                  </p:childTnLst>
                                </p:cTn>
                              </p:par>
                              <p:par>
                                <p:cTn id="85" presetID="9" presetClass="entr" presetSubtype="0" fill="hold" nodeType="withEffect">
                                  <p:stCondLst>
                                    <p:cond delay="0"/>
                                  </p:stCondLst>
                                  <p:childTnLst>
                                    <p:set>
                                      <p:cBhvr>
                                        <p:cTn id="86" dur="1" fill="hold">
                                          <p:stCondLst>
                                            <p:cond delay="0"/>
                                          </p:stCondLst>
                                        </p:cTn>
                                        <p:tgtEl>
                                          <p:spTgt spid="54"/>
                                        </p:tgtEl>
                                        <p:attrNameLst>
                                          <p:attrName>style.visibility</p:attrName>
                                        </p:attrNameLst>
                                      </p:cBhvr>
                                      <p:to>
                                        <p:strVal val="visible"/>
                                      </p:to>
                                    </p:set>
                                    <p:animEffect transition="in" filter="dissolve">
                                      <p:cBhvr>
                                        <p:cTn id="87" dur="500"/>
                                        <p:tgtEl>
                                          <p:spTgt spid="54"/>
                                        </p:tgtEl>
                                      </p:cBhvr>
                                    </p:animEffect>
                                  </p:childTnLst>
                                </p:cTn>
                              </p:par>
                              <p:par>
                                <p:cTn id="88" presetID="9" presetClass="entr" presetSubtype="0" fill="hold" grpId="0" nodeType="withEffect">
                                  <p:stCondLst>
                                    <p:cond delay="0"/>
                                  </p:stCondLst>
                                  <p:childTnLst>
                                    <p:set>
                                      <p:cBhvr>
                                        <p:cTn id="89" dur="1" fill="hold">
                                          <p:stCondLst>
                                            <p:cond delay="0"/>
                                          </p:stCondLst>
                                        </p:cTn>
                                        <p:tgtEl>
                                          <p:spTgt spid="26"/>
                                        </p:tgtEl>
                                        <p:attrNameLst>
                                          <p:attrName>style.visibility</p:attrName>
                                        </p:attrNameLst>
                                      </p:cBhvr>
                                      <p:to>
                                        <p:strVal val="visible"/>
                                      </p:to>
                                    </p:set>
                                    <p:animEffect transition="in" filter="dissolve">
                                      <p:cBhvr>
                                        <p:cTn id="90" dur="500"/>
                                        <p:tgtEl>
                                          <p:spTgt spid="26"/>
                                        </p:tgtEl>
                                      </p:cBhvr>
                                    </p:animEffect>
                                  </p:childTnLst>
                                </p:cTn>
                              </p:par>
                              <p:par>
                                <p:cTn id="91" presetID="9" presetClass="entr" presetSubtype="0" fill="hold" grpId="0" nodeType="withEffect">
                                  <p:stCondLst>
                                    <p:cond delay="0"/>
                                  </p:stCondLst>
                                  <p:childTnLst>
                                    <p:set>
                                      <p:cBhvr>
                                        <p:cTn id="92" dur="1" fill="hold">
                                          <p:stCondLst>
                                            <p:cond delay="0"/>
                                          </p:stCondLst>
                                        </p:cTn>
                                        <p:tgtEl>
                                          <p:spTgt spid="25"/>
                                        </p:tgtEl>
                                        <p:attrNameLst>
                                          <p:attrName>style.visibility</p:attrName>
                                        </p:attrNameLst>
                                      </p:cBhvr>
                                      <p:to>
                                        <p:strVal val="visible"/>
                                      </p:to>
                                    </p:set>
                                    <p:animEffect transition="in" filter="dissolve">
                                      <p:cBhvr>
                                        <p:cTn id="93" dur="500"/>
                                        <p:tgtEl>
                                          <p:spTgt spid="25"/>
                                        </p:tgtEl>
                                      </p:cBhvr>
                                    </p:animEffect>
                                  </p:childTnLst>
                                </p:cTn>
                              </p:par>
                              <p:par>
                                <p:cTn id="94" presetID="9" presetClass="entr" presetSubtype="0" fill="hold" nodeType="withEffect">
                                  <p:stCondLst>
                                    <p:cond delay="0"/>
                                  </p:stCondLst>
                                  <p:childTnLst>
                                    <p:set>
                                      <p:cBhvr>
                                        <p:cTn id="95" dur="1" fill="hold">
                                          <p:stCondLst>
                                            <p:cond delay="0"/>
                                          </p:stCondLst>
                                        </p:cTn>
                                        <p:tgtEl>
                                          <p:spTgt spid="19"/>
                                        </p:tgtEl>
                                        <p:attrNameLst>
                                          <p:attrName>style.visibility</p:attrName>
                                        </p:attrNameLst>
                                      </p:cBhvr>
                                      <p:to>
                                        <p:strVal val="visible"/>
                                      </p:to>
                                    </p:set>
                                    <p:animEffect transition="in" filter="dissolve">
                                      <p:cBhvr>
                                        <p:cTn id="96" dur="500"/>
                                        <p:tgtEl>
                                          <p:spTgt spid="19"/>
                                        </p:tgtEl>
                                      </p:cBhvr>
                                    </p:animEffect>
                                  </p:childTnLst>
                                </p:cTn>
                              </p:par>
                              <p:par>
                                <p:cTn id="97" presetID="9" presetClass="entr" presetSubtype="0" fill="hold" nodeType="withEffect">
                                  <p:stCondLst>
                                    <p:cond delay="0"/>
                                  </p:stCondLst>
                                  <p:childTnLst>
                                    <p:set>
                                      <p:cBhvr>
                                        <p:cTn id="98" dur="1" fill="hold">
                                          <p:stCondLst>
                                            <p:cond delay="0"/>
                                          </p:stCondLst>
                                        </p:cTn>
                                        <p:tgtEl>
                                          <p:spTgt spid="57"/>
                                        </p:tgtEl>
                                        <p:attrNameLst>
                                          <p:attrName>style.visibility</p:attrName>
                                        </p:attrNameLst>
                                      </p:cBhvr>
                                      <p:to>
                                        <p:strVal val="visible"/>
                                      </p:to>
                                    </p:set>
                                    <p:animEffect transition="in" filter="dissolve">
                                      <p:cBhvr>
                                        <p:cTn id="99" dur="500"/>
                                        <p:tgtEl>
                                          <p:spTgt spid="57"/>
                                        </p:tgtEl>
                                      </p:cBhvr>
                                    </p:animEffect>
                                  </p:childTnLst>
                                </p:cTn>
                              </p:par>
                              <p:par>
                                <p:cTn id="100" presetID="9" presetClass="entr" presetSubtype="0" fill="hold" grpId="0" nodeType="withEffect">
                                  <p:stCondLst>
                                    <p:cond delay="0"/>
                                  </p:stCondLst>
                                  <p:childTnLst>
                                    <p:set>
                                      <p:cBhvr>
                                        <p:cTn id="101" dur="1" fill="hold">
                                          <p:stCondLst>
                                            <p:cond delay="0"/>
                                          </p:stCondLst>
                                        </p:cTn>
                                        <p:tgtEl>
                                          <p:spTgt spid="55"/>
                                        </p:tgtEl>
                                        <p:attrNameLst>
                                          <p:attrName>style.visibility</p:attrName>
                                        </p:attrNameLst>
                                      </p:cBhvr>
                                      <p:to>
                                        <p:strVal val="visible"/>
                                      </p:to>
                                    </p:set>
                                    <p:animEffect transition="in" filter="dissolve">
                                      <p:cBhvr>
                                        <p:cTn id="102" dur="500"/>
                                        <p:tgtEl>
                                          <p:spTgt spid="55"/>
                                        </p:tgtEl>
                                      </p:cBhvr>
                                    </p:animEffect>
                                  </p:childTnLst>
                                </p:cTn>
                              </p:par>
                            </p:childTnLst>
                          </p:cTn>
                        </p:par>
                      </p:childTnLst>
                    </p:cTn>
                  </p:par>
                  <p:par>
                    <p:cTn id="103" fill="hold">
                      <p:stCondLst>
                        <p:cond delay="indefinite"/>
                      </p:stCondLst>
                      <p:childTnLst>
                        <p:par>
                          <p:cTn id="104" fill="hold">
                            <p:stCondLst>
                              <p:cond delay="0"/>
                            </p:stCondLst>
                            <p:childTnLst>
                              <p:par>
                                <p:cTn id="105" presetID="9" presetClass="entr" presetSubtype="0" fill="hold" grpId="0" nodeType="clickEffect">
                                  <p:stCondLst>
                                    <p:cond delay="0"/>
                                  </p:stCondLst>
                                  <p:childTnLst>
                                    <p:set>
                                      <p:cBhvr>
                                        <p:cTn id="106" dur="1" fill="hold">
                                          <p:stCondLst>
                                            <p:cond delay="0"/>
                                          </p:stCondLst>
                                        </p:cTn>
                                        <p:tgtEl>
                                          <p:spTgt spid="8"/>
                                        </p:tgtEl>
                                        <p:attrNameLst>
                                          <p:attrName>style.visibility</p:attrName>
                                        </p:attrNameLst>
                                      </p:cBhvr>
                                      <p:to>
                                        <p:strVal val="visible"/>
                                      </p:to>
                                    </p:set>
                                    <p:animEffect transition="in" filter="dissolve">
                                      <p:cBhvr>
                                        <p:cTn id="107" dur="500"/>
                                        <p:tgtEl>
                                          <p:spTgt spid="8"/>
                                        </p:tgtEl>
                                      </p:cBhvr>
                                    </p:animEffect>
                                  </p:childTnLst>
                                </p:cTn>
                              </p:par>
                              <p:par>
                                <p:cTn id="108" presetID="9" presetClass="entr" presetSubtype="0" fill="hold" grpId="0" nodeType="withEffect">
                                  <p:stCondLst>
                                    <p:cond delay="0"/>
                                  </p:stCondLst>
                                  <p:childTnLst>
                                    <p:set>
                                      <p:cBhvr>
                                        <p:cTn id="109" dur="1" fill="hold">
                                          <p:stCondLst>
                                            <p:cond delay="0"/>
                                          </p:stCondLst>
                                        </p:cTn>
                                        <p:tgtEl>
                                          <p:spTgt spid="62"/>
                                        </p:tgtEl>
                                        <p:attrNameLst>
                                          <p:attrName>style.visibility</p:attrName>
                                        </p:attrNameLst>
                                      </p:cBhvr>
                                      <p:to>
                                        <p:strVal val="visible"/>
                                      </p:to>
                                    </p:set>
                                    <p:animEffect transition="in" filter="dissolve">
                                      <p:cBhvr>
                                        <p:cTn id="110" dur="500"/>
                                        <p:tgtEl>
                                          <p:spTgt spid="62"/>
                                        </p:tgtEl>
                                      </p:cBhvr>
                                    </p:animEffect>
                                  </p:childTnLst>
                                </p:cTn>
                              </p:par>
                              <p:par>
                                <p:cTn id="111" presetID="9" presetClass="entr" presetSubtype="0" fill="hold" grpId="0" nodeType="withEffect">
                                  <p:stCondLst>
                                    <p:cond delay="0"/>
                                  </p:stCondLst>
                                  <p:childTnLst>
                                    <p:set>
                                      <p:cBhvr>
                                        <p:cTn id="112" dur="1" fill="hold">
                                          <p:stCondLst>
                                            <p:cond delay="0"/>
                                          </p:stCondLst>
                                        </p:cTn>
                                        <p:tgtEl>
                                          <p:spTgt spid="17"/>
                                        </p:tgtEl>
                                        <p:attrNameLst>
                                          <p:attrName>style.visibility</p:attrName>
                                        </p:attrNameLst>
                                      </p:cBhvr>
                                      <p:to>
                                        <p:strVal val="visible"/>
                                      </p:to>
                                    </p:set>
                                    <p:animEffect transition="in" filter="dissolve">
                                      <p:cBhvr>
                                        <p:cTn id="113" dur="500"/>
                                        <p:tgtEl>
                                          <p:spTgt spid="17"/>
                                        </p:tgtEl>
                                      </p:cBhvr>
                                    </p:animEffect>
                                  </p:childTnLst>
                                </p:cTn>
                              </p:par>
                              <p:par>
                                <p:cTn id="114" presetID="9" presetClass="entr" presetSubtype="0" fill="hold" grpId="0" nodeType="withEffect">
                                  <p:stCondLst>
                                    <p:cond delay="0"/>
                                  </p:stCondLst>
                                  <p:childTnLst>
                                    <p:set>
                                      <p:cBhvr>
                                        <p:cTn id="115" dur="1" fill="hold">
                                          <p:stCondLst>
                                            <p:cond delay="0"/>
                                          </p:stCondLst>
                                        </p:cTn>
                                        <p:tgtEl>
                                          <p:spTgt spid="18"/>
                                        </p:tgtEl>
                                        <p:attrNameLst>
                                          <p:attrName>style.visibility</p:attrName>
                                        </p:attrNameLst>
                                      </p:cBhvr>
                                      <p:to>
                                        <p:strVal val="visible"/>
                                      </p:to>
                                    </p:set>
                                    <p:animEffect transition="in" filter="dissolve">
                                      <p:cBhvr>
                                        <p:cTn id="116" dur="500"/>
                                        <p:tgtEl>
                                          <p:spTgt spid="18"/>
                                        </p:tgtEl>
                                      </p:cBhvr>
                                    </p:animEffect>
                                  </p:childTnLst>
                                </p:cTn>
                              </p:par>
                              <p:par>
                                <p:cTn id="117" presetID="9" presetClass="entr" presetSubtype="0" fill="hold" nodeType="withEffect">
                                  <p:stCondLst>
                                    <p:cond delay="0"/>
                                  </p:stCondLst>
                                  <p:childTnLst>
                                    <p:set>
                                      <p:cBhvr>
                                        <p:cTn id="118" dur="1" fill="hold">
                                          <p:stCondLst>
                                            <p:cond delay="0"/>
                                          </p:stCondLst>
                                        </p:cTn>
                                        <p:tgtEl>
                                          <p:spTgt spid="37922"/>
                                        </p:tgtEl>
                                        <p:attrNameLst>
                                          <p:attrName>style.visibility</p:attrName>
                                        </p:attrNameLst>
                                      </p:cBhvr>
                                      <p:to>
                                        <p:strVal val="visible"/>
                                      </p:to>
                                    </p:set>
                                    <p:animEffect transition="in" filter="dissolve">
                                      <p:cBhvr>
                                        <p:cTn id="119" dur="500"/>
                                        <p:tgtEl>
                                          <p:spTgt spid="37922"/>
                                        </p:tgtEl>
                                      </p:cBhvr>
                                    </p:animEffect>
                                  </p:childTnLst>
                                </p:cTn>
                              </p:par>
                              <p:par>
                                <p:cTn id="120" presetID="9" presetClass="entr" presetSubtype="0" fill="hold" nodeType="withEffect">
                                  <p:stCondLst>
                                    <p:cond delay="0"/>
                                  </p:stCondLst>
                                  <p:childTnLst>
                                    <p:set>
                                      <p:cBhvr>
                                        <p:cTn id="121" dur="1" fill="hold">
                                          <p:stCondLst>
                                            <p:cond delay="0"/>
                                          </p:stCondLst>
                                        </p:cTn>
                                        <p:tgtEl>
                                          <p:spTgt spid="37921"/>
                                        </p:tgtEl>
                                        <p:attrNameLst>
                                          <p:attrName>style.visibility</p:attrName>
                                        </p:attrNameLst>
                                      </p:cBhvr>
                                      <p:to>
                                        <p:strVal val="visible"/>
                                      </p:to>
                                    </p:set>
                                    <p:animEffect transition="in" filter="dissolve">
                                      <p:cBhvr>
                                        <p:cTn id="122" dur="500"/>
                                        <p:tgtEl>
                                          <p:spTgt spid="37921"/>
                                        </p:tgtEl>
                                      </p:cBhvr>
                                    </p:animEffect>
                                  </p:childTnLst>
                                </p:cTn>
                              </p:par>
                              <p:par>
                                <p:cTn id="123" presetID="9" presetClass="entr" presetSubtype="0" fill="hold" nodeType="withEffect">
                                  <p:stCondLst>
                                    <p:cond delay="0"/>
                                  </p:stCondLst>
                                  <p:childTnLst>
                                    <p:set>
                                      <p:cBhvr>
                                        <p:cTn id="124" dur="1" fill="hold">
                                          <p:stCondLst>
                                            <p:cond delay="0"/>
                                          </p:stCondLst>
                                        </p:cTn>
                                        <p:tgtEl>
                                          <p:spTgt spid="37923"/>
                                        </p:tgtEl>
                                        <p:attrNameLst>
                                          <p:attrName>style.visibility</p:attrName>
                                        </p:attrNameLst>
                                      </p:cBhvr>
                                      <p:to>
                                        <p:strVal val="visible"/>
                                      </p:to>
                                    </p:set>
                                    <p:animEffect transition="in" filter="dissolve">
                                      <p:cBhvr>
                                        <p:cTn id="125" dur="500"/>
                                        <p:tgtEl>
                                          <p:spTgt spid="379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7" grpId="0"/>
      <p:bldP spid="18" grpId="0"/>
      <p:bldP spid="22" grpId="0"/>
      <p:bldP spid="23" grpId="0"/>
      <p:bldP spid="24" grpId="0"/>
      <p:bldP spid="25" grpId="0"/>
      <p:bldP spid="26" grpId="0"/>
      <p:bldP spid="27" grpId="0"/>
      <p:bldP spid="28" grpId="0"/>
      <p:bldP spid="29" grpId="0"/>
      <p:bldP spid="30" grpId="0"/>
      <p:bldP spid="46" grpId="0"/>
      <p:bldP spid="55" grpId="0"/>
      <p:bldP spid="6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CasellaDiTesto 3"/>
          <p:cNvSpPr txBox="1">
            <a:spLocks noChangeArrowheads="1"/>
          </p:cNvSpPr>
          <p:nvPr/>
        </p:nvSpPr>
        <p:spPr bwMode="auto">
          <a:xfrm>
            <a:off x="3203575" y="1125538"/>
            <a:ext cx="2994025" cy="646112"/>
          </a:xfrm>
          <a:prstGeom prst="rect">
            <a:avLst/>
          </a:prstGeom>
          <a:noFill/>
          <a:ln w="9525">
            <a:noFill/>
            <a:miter lim="800000"/>
            <a:headEnd/>
            <a:tailEnd/>
          </a:ln>
        </p:spPr>
        <p:txBody>
          <a:bodyPr wrap="none">
            <a:spAutoFit/>
          </a:bodyPr>
          <a:lstStyle/>
          <a:p>
            <a:pPr algn="ctr"/>
            <a:r>
              <a:rPr lang="it-IT" b="1"/>
              <a:t>Valutazione della motilità </a:t>
            </a:r>
          </a:p>
          <a:p>
            <a:pPr algn="ctr"/>
            <a:r>
              <a:rPr lang="it-IT"/>
              <a:t>(volontaria ed involontaria) </a:t>
            </a:r>
          </a:p>
        </p:txBody>
      </p:sp>
      <p:pic>
        <p:nvPicPr>
          <p:cNvPr id="5" name="Immagine 2" descr="respirazione.jpg"/>
          <p:cNvPicPr>
            <a:picLocks noChangeAspect="1"/>
          </p:cNvPicPr>
          <p:nvPr/>
        </p:nvPicPr>
        <p:blipFill>
          <a:blip r:embed="rId2" cstate="print"/>
          <a:srcRect l="16841" t="7875" r="17641" b="4526"/>
          <a:stretch>
            <a:fillRect/>
          </a:stretch>
        </p:blipFill>
        <p:spPr bwMode="auto">
          <a:xfrm>
            <a:off x="2700338" y="2492375"/>
            <a:ext cx="1681162" cy="1800225"/>
          </a:xfrm>
          <a:prstGeom prst="rect">
            <a:avLst/>
          </a:prstGeom>
          <a:noFill/>
          <a:ln w="9525">
            <a:noFill/>
            <a:miter lim="800000"/>
            <a:headEnd/>
            <a:tailEnd/>
          </a:ln>
        </p:spPr>
      </p:pic>
      <p:pic>
        <p:nvPicPr>
          <p:cNvPr id="6" name="Immagine 3" descr="riflesso di protezione laringeo.jpg"/>
          <p:cNvPicPr>
            <a:picLocks noChangeAspect="1"/>
          </p:cNvPicPr>
          <p:nvPr/>
        </p:nvPicPr>
        <p:blipFill>
          <a:blip r:embed="rId3" cstate="print"/>
          <a:srcRect l="16841" t="4726" r="18900" b="5501"/>
          <a:stretch>
            <a:fillRect/>
          </a:stretch>
        </p:blipFill>
        <p:spPr bwMode="auto">
          <a:xfrm>
            <a:off x="7229475" y="1773238"/>
            <a:ext cx="1568450" cy="1681162"/>
          </a:xfrm>
          <a:prstGeom prst="rect">
            <a:avLst/>
          </a:prstGeom>
          <a:noFill/>
          <a:ln w="9525">
            <a:noFill/>
            <a:miter lim="800000"/>
            <a:headEnd/>
            <a:tailEnd/>
          </a:ln>
        </p:spPr>
      </p:pic>
      <p:pic>
        <p:nvPicPr>
          <p:cNvPr id="7" name="Immagine 5" descr="fonazione.jpg"/>
          <p:cNvPicPr>
            <a:picLocks noChangeAspect="1"/>
          </p:cNvPicPr>
          <p:nvPr/>
        </p:nvPicPr>
        <p:blipFill>
          <a:blip r:embed="rId4" cstate="print"/>
          <a:srcRect l="15581" t="7875" r="18900" b="3926"/>
          <a:stretch>
            <a:fillRect/>
          </a:stretch>
        </p:blipFill>
        <p:spPr bwMode="auto">
          <a:xfrm>
            <a:off x="4978400" y="2482850"/>
            <a:ext cx="1681163" cy="1809750"/>
          </a:xfrm>
          <a:prstGeom prst="rect">
            <a:avLst/>
          </a:prstGeom>
          <a:noFill/>
          <a:ln w="9525">
            <a:noFill/>
            <a:miter lim="800000"/>
            <a:headEnd/>
            <a:tailEnd/>
          </a:ln>
        </p:spPr>
      </p:pic>
      <p:pic>
        <p:nvPicPr>
          <p:cNvPr id="8" name="Immagine 3" descr="rigurgito nasale.jpg"/>
          <p:cNvPicPr>
            <a:picLocks noChangeAspect="1"/>
          </p:cNvPicPr>
          <p:nvPr/>
        </p:nvPicPr>
        <p:blipFill>
          <a:blip r:embed="rId5" cstate="print"/>
          <a:srcRect l="15936" t="7475" r="16953" b="5630"/>
          <a:stretch>
            <a:fillRect/>
          </a:stretch>
        </p:blipFill>
        <p:spPr bwMode="auto">
          <a:xfrm>
            <a:off x="468313" y="1844675"/>
            <a:ext cx="1655762" cy="1730375"/>
          </a:xfrm>
          <a:prstGeom prst="rect">
            <a:avLst/>
          </a:prstGeom>
          <a:noFill/>
          <a:ln w="9525">
            <a:noFill/>
            <a:miter lim="800000"/>
            <a:headEnd/>
            <a:tailEnd/>
          </a:ln>
        </p:spPr>
      </p:pic>
      <p:sp>
        <p:nvSpPr>
          <p:cNvPr id="9" name="CasellaDiTesto 8"/>
          <p:cNvSpPr txBox="1">
            <a:spLocks noChangeArrowheads="1"/>
          </p:cNvSpPr>
          <p:nvPr/>
        </p:nvSpPr>
        <p:spPr bwMode="auto">
          <a:xfrm>
            <a:off x="250825" y="3644900"/>
            <a:ext cx="2224088" cy="307975"/>
          </a:xfrm>
          <a:prstGeom prst="rect">
            <a:avLst/>
          </a:prstGeom>
          <a:noFill/>
          <a:ln w="9525">
            <a:noFill/>
            <a:miter lim="800000"/>
            <a:headEnd/>
            <a:tailEnd/>
          </a:ln>
        </p:spPr>
        <p:txBody>
          <a:bodyPr>
            <a:spAutoFit/>
          </a:bodyPr>
          <a:lstStyle/>
          <a:p>
            <a:pPr algn="ctr"/>
            <a:r>
              <a:rPr lang="it-IT" sz="1400"/>
              <a:t>Motilità velare</a:t>
            </a:r>
          </a:p>
        </p:txBody>
      </p:sp>
      <p:sp>
        <p:nvSpPr>
          <p:cNvPr id="10" name="CasellaDiTesto 9"/>
          <p:cNvSpPr txBox="1">
            <a:spLocks noChangeArrowheads="1"/>
          </p:cNvSpPr>
          <p:nvPr/>
        </p:nvSpPr>
        <p:spPr bwMode="auto">
          <a:xfrm>
            <a:off x="3925888" y="4344988"/>
            <a:ext cx="1438275" cy="307975"/>
          </a:xfrm>
          <a:prstGeom prst="rect">
            <a:avLst/>
          </a:prstGeom>
          <a:noFill/>
          <a:ln w="9525">
            <a:noFill/>
            <a:miter lim="800000"/>
            <a:headEnd/>
            <a:tailEnd/>
          </a:ln>
        </p:spPr>
        <p:txBody>
          <a:bodyPr wrap="none">
            <a:spAutoFit/>
          </a:bodyPr>
          <a:lstStyle/>
          <a:p>
            <a:r>
              <a:rPr lang="it-IT" sz="1400"/>
              <a:t>Motilità laringea</a:t>
            </a:r>
          </a:p>
        </p:txBody>
      </p:sp>
      <p:sp>
        <p:nvSpPr>
          <p:cNvPr id="11" name="CasellaDiTesto 10"/>
          <p:cNvSpPr txBox="1">
            <a:spLocks noChangeArrowheads="1"/>
          </p:cNvSpPr>
          <p:nvPr/>
        </p:nvSpPr>
        <p:spPr bwMode="auto">
          <a:xfrm>
            <a:off x="7164388" y="3554413"/>
            <a:ext cx="1784350" cy="522287"/>
          </a:xfrm>
          <a:prstGeom prst="rect">
            <a:avLst/>
          </a:prstGeom>
          <a:noFill/>
          <a:ln w="9525">
            <a:noFill/>
            <a:miter lim="800000"/>
            <a:headEnd/>
            <a:tailEnd/>
          </a:ln>
        </p:spPr>
        <p:txBody>
          <a:bodyPr wrap="none">
            <a:spAutoFit/>
          </a:bodyPr>
          <a:lstStyle/>
          <a:p>
            <a:pPr algn="ctr"/>
            <a:r>
              <a:rPr lang="it-IT" sz="1400"/>
              <a:t>Tosse volontaria</a:t>
            </a:r>
          </a:p>
          <a:p>
            <a:pPr algn="ctr"/>
            <a:r>
              <a:rPr lang="it-IT" sz="1400"/>
              <a:t>Manovra di Valsalva</a:t>
            </a:r>
          </a:p>
        </p:txBody>
      </p:sp>
      <p:sp>
        <p:nvSpPr>
          <p:cNvPr id="12" name="Titolo 1"/>
          <p:cNvSpPr>
            <a:spLocks noGrp="1"/>
          </p:cNvSpPr>
          <p:nvPr>
            <p:ph type="title"/>
          </p:nvPr>
        </p:nvSpPr>
        <p:spPr>
          <a:xfrm>
            <a:off x="1908175" y="115888"/>
            <a:ext cx="5688013" cy="706437"/>
          </a:xfrm>
        </p:spPr>
        <p:style>
          <a:lnRef idx="1">
            <a:schemeClr val="accent2"/>
          </a:lnRef>
          <a:fillRef idx="3">
            <a:schemeClr val="accent2"/>
          </a:fillRef>
          <a:effectRef idx="2">
            <a:schemeClr val="accent2"/>
          </a:effectRef>
          <a:fontRef idx="minor">
            <a:schemeClr val="lt1"/>
          </a:fontRef>
        </p:style>
        <p:txBody>
          <a:bodyPr/>
          <a:lstStyle/>
          <a:p>
            <a:pPr>
              <a:defRPr/>
            </a:pPr>
            <a:r>
              <a:rPr lang="it-IT" dirty="0" smtClean="0"/>
              <a:t>FEES</a:t>
            </a:r>
          </a:p>
        </p:txBody>
      </p:sp>
      <p:sp>
        <p:nvSpPr>
          <p:cNvPr id="38922" name="CasellaDiTesto 12"/>
          <p:cNvSpPr txBox="1">
            <a:spLocks noChangeArrowheads="1"/>
          </p:cNvSpPr>
          <p:nvPr/>
        </p:nvSpPr>
        <p:spPr bwMode="auto">
          <a:xfrm>
            <a:off x="468313" y="1052513"/>
            <a:ext cx="954087" cy="369887"/>
          </a:xfrm>
          <a:prstGeom prst="rect">
            <a:avLst/>
          </a:prstGeom>
          <a:noFill/>
          <a:ln w="9525">
            <a:solidFill>
              <a:srgbClr val="002060"/>
            </a:solidFill>
            <a:miter lim="800000"/>
            <a:headEnd/>
            <a:tailEnd/>
          </a:ln>
        </p:spPr>
        <p:txBody>
          <a:bodyPr wrap="none">
            <a:spAutoFit/>
          </a:bodyPr>
          <a:lstStyle/>
          <a:p>
            <a:r>
              <a:rPr lang="it-IT" b="1"/>
              <a:t>Parte I </a:t>
            </a:r>
          </a:p>
        </p:txBody>
      </p:sp>
      <p:pic>
        <p:nvPicPr>
          <p:cNvPr id="14" name="Immagine 4" descr="white out.jpg"/>
          <p:cNvPicPr>
            <a:picLocks noChangeAspect="1"/>
          </p:cNvPicPr>
          <p:nvPr/>
        </p:nvPicPr>
        <p:blipFill>
          <a:blip r:embed="rId6" cstate="print"/>
          <a:srcRect l="17641" t="4726" r="14320" b="3926"/>
          <a:stretch>
            <a:fillRect/>
          </a:stretch>
        </p:blipFill>
        <p:spPr bwMode="auto">
          <a:xfrm>
            <a:off x="6659563" y="5013325"/>
            <a:ext cx="1512887" cy="1624013"/>
          </a:xfrm>
          <a:prstGeom prst="rect">
            <a:avLst/>
          </a:prstGeom>
          <a:noFill/>
          <a:ln w="9525">
            <a:noFill/>
            <a:miter lim="800000"/>
            <a:headEnd/>
            <a:tailEnd/>
          </a:ln>
        </p:spPr>
      </p:pic>
      <p:pic>
        <p:nvPicPr>
          <p:cNvPr id="15" name="Immagine 14" descr="base lingua1.jpg"/>
          <p:cNvPicPr>
            <a:picLocks noChangeAspect="1"/>
          </p:cNvPicPr>
          <p:nvPr/>
        </p:nvPicPr>
        <p:blipFill>
          <a:blip r:embed="rId7" cstate="print"/>
          <a:srcRect l="18182" t="4546" r="16364" b="9091"/>
          <a:stretch>
            <a:fillRect/>
          </a:stretch>
        </p:blipFill>
        <p:spPr bwMode="auto">
          <a:xfrm>
            <a:off x="4716463" y="5013325"/>
            <a:ext cx="1511300" cy="1595438"/>
          </a:xfrm>
          <a:prstGeom prst="rect">
            <a:avLst/>
          </a:prstGeom>
          <a:noFill/>
          <a:ln w="9525">
            <a:noFill/>
            <a:miter lim="800000"/>
            <a:headEnd/>
            <a:tailEnd/>
          </a:ln>
        </p:spPr>
      </p:pic>
      <p:pic>
        <p:nvPicPr>
          <p:cNvPr id="17" name="Immagine 16" descr="base lingua.jpg"/>
          <p:cNvPicPr>
            <a:picLocks noChangeAspect="1"/>
          </p:cNvPicPr>
          <p:nvPr/>
        </p:nvPicPr>
        <p:blipFill>
          <a:blip r:embed="rId8" cstate="print"/>
          <a:srcRect l="18182" t="4546" r="16364" b="4546"/>
          <a:stretch>
            <a:fillRect/>
          </a:stretch>
        </p:blipFill>
        <p:spPr bwMode="auto">
          <a:xfrm>
            <a:off x="2771775" y="5013325"/>
            <a:ext cx="1431925" cy="1592263"/>
          </a:xfrm>
          <a:prstGeom prst="rect">
            <a:avLst/>
          </a:prstGeom>
          <a:noFill/>
          <a:ln w="9525">
            <a:noFill/>
            <a:miter lim="800000"/>
            <a:headEnd/>
            <a:tailEnd/>
          </a:ln>
        </p:spPr>
      </p:pic>
      <p:sp>
        <p:nvSpPr>
          <p:cNvPr id="18" name="Freccia a destra 17"/>
          <p:cNvSpPr/>
          <p:nvPr/>
        </p:nvSpPr>
        <p:spPr>
          <a:xfrm>
            <a:off x="4572000" y="3284538"/>
            <a:ext cx="287338" cy="28892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t-IT"/>
          </a:p>
        </p:txBody>
      </p:sp>
      <p:sp>
        <p:nvSpPr>
          <p:cNvPr id="19" name="Freccia a destra 18"/>
          <p:cNvSpPr/>
          <p:nvPr/>
        </p:nvSpPr>
        <p:spPr>
          <a:xfrm>
            <a:off x="6300788" y="5661025"/>
            <a:ext cx="287337" cy="28892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t-IT"/>
          </a:p>
        </p:txBody>
      </p:sp>
      <p:sp>
        <p:nvSpPr>
          <p:cNvPr id="20" name="CasellaDiTesto 19"/>
          <p:cNvSpPr txBox="1">
            <a:spLocks noChangeArrowheads="1"/>
          </p:cNvSpPr>
          <p:nvPr/>
        </p:nvSpPr>
        <p:spPr bwMode="auto">
          <a:xfrm>
            <a:off x="250825" y="5445125"/>
            <a:ext cx="2382838" cy="738188"/>
          </a:xfrm>
          <a:prstGeom prst="rect">
            <a:avLst/>
          </a:prstGeom>
          <a:noFill/>
          <a:ln w="9525">
            <a:noFill/>
            <a:miter lim="800000"/>
            <a:headEnd/>
            <a:tailEnd/>
          </a:ln>
        </p:spPr>
        <p:txBody>
          <a:bodyPr wrap="none">
            <a:spAutoFit/>
          </a:bodyPr>
          <a:lstStyle/>
          <a:p>
            <a:pPr algn="ctr"/>
            <a:r>
              <a:rPr lang="it-IT" sz="1400"/>
              <a:t>Atti deglutitori</a:t>
            </a:r>
          </a:p>
          <a:p>
            <a:pPr algn="ctr"/>
            <a:r>
              <a:rPr lang="it-IT" sz="1400"/>
              <a:t> spontanei</a:t>
            </a:r>
          </a:p>
          <a:p>
            <a:pPr algn="ctr"/>
            <a:r>
              <a:rPr lang="it-IT" sz="1400"/>
              <a:t>(motilità linguale e faringea)</a:t>
            </a:r>
          </a:p>
        </p:txBody>
      </p:sp>
      <p:sp>
        <p:nvSpPr>
          <p:cNvPr id="21" name="CasellaDiTesto 20"/>
          <p:cNvSpPr txBox="1">
            <a:spLocks noChangeArrowheads="1"/>
          </p:cNvSpPr>
          <p:nvPr/>
        </p:nvSpPr>
        <p:spPr bwMode="auto">
          <a:xfrm>
            <a:off x="6819900" y="4508500"/>
            <a:ext cx="1208088" cy="523875"/>
          </a:xfrm>
          <a:prstGeom prst="rect">
            <a:avLst/>
          </a:prstGeom>
          <a:noFill/>
          <a:ln w="9525">
            <a:noFill/>
            <a:miter lim="800000"/>
            <a:headEnd/>
            <a:tailEnd/>
          </a:ln>
        </p:spPr>
        <p:txBody>
          <a:bodyPr wrap="none">
            <a:spAutoFit/>
          </a:bodyPr>
          <a:lstStyle/>
          <a:p>
            <a:pPr algn="ctr"/>
            <a:r>
              <a:rPr lang="it-IT" sz="1400"/>
              <a:t>“White – out”</a:t>
            </a:r>
          </a:p>
          <a:p>
            <a:pPr algn="ctr"/>
            <a:r>
              <a:rPr lang="it-IT" sz="1400"/>
              <a:t>faringeo</a:t>
            </a:r>
          </a:p>
        </p:txBody>
      </p:sp>
      <p:sp>
        <p:nvSpPr>
          <p:cNvPr id="22" name="Freccia a destra 21"/>
          <p:cNvSpPr/>
          <p:nvPr/>
        </p:nvSpPr>
        <p:spPr>
          <a:xfrm>
            <a:off x="4284663" y="5661025"/>
            <a:ext cx="287337" cy="28892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t-IT"/>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ssolve">
                                      <p:cBhvr>
                                        <p:cTn id="7" dur="500"/>
                                        <p:tgtEl>
                                          <p:spTgt spid="8"/>
                                        </p:tgtEl>
                                      </p:cBhvr>
                                    </p:animEffect>
                                  </p:childTnLst>
                                </p:cTn>
                              </p:par>
                              <p:par>
                                <p:cTn id="8" presetID="9" presetClass="entr" presetSubtype="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dissolve">
                                      <p:cBhvr>
                                        <p:cTn id="10" dur="500"/>
                                        <p:tgtEl>
                                          <p:spTgt spid="9"/>
                                        </p:tgtEl>
                                      </p:cBhvr>
                                    </p:animEffect>
                                  </p:childTnLst>
                                </p:cTn>
                              </p:par>
                            </p:childTnLst>
                          </p:cTn>
                        </p:par>
                      </p:childTnLst>
                    </p:cTn>
                  </p:par>
                  <p:par>
                    <p:cTn id="11" fill="hold">
                      <p:stCondLst>
                        <p:cond delay="indefinite"/>
                      </p:stCondLst>
                      <p:childTnLst>
                        <p:par>
                          <p:cTn id="12" fill="hold">
                            <p:stCondLst>
                              <p:cond delay="0"/>
                            </p:stCondLst>
                            <p:childTnLst>
                              <p:par>
                                <p:cTn id="13" presetID="9" presetClass="entr" presetSubtype="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dissolve">
                                      <p:cBhvr>
                                        <p:cTn id="15" dur="500"/>
                                        <p:tgtEl>
                                          <p:spTgt spid="5"/>
                                        </p:tgtEl>
                                      </p:cBhvr>
                                    </p:animEffect>
                                  </p:childTnLst>
                                </p:cTn>
                              </p:par>
                              <p:par>
                                <p:cTn id="16" presetID="9" presetClass="entr" presetSubtype="0" fill="hold" grpId="0" nodeType="withEffect">
                                  <p:stCondLst>
                                    <p:cond delay="0"/>
                                  </p:stCondLst>
                                  <p:childTnLst>
                                    <p:set>
                                      <p:cBhvr>
                                        <p:cTn id="17" dur="1" fill="hold">
                                          <p:stCondLst>
                                            <p:cond delay="0"/>
                                          </p:stCondLst>
                                        </p:cTn>
                                        <p:tgtEl>
                                          <p:spTgt spid="18"/>
                                        </p:tgtEl>
                                        <p:attrNameLst>
                                          <p:attrName>style.visibility</p:attrName>
                                        </p:attrNameLst>
                                      </p:cBhvr>
                                      <p:to>
                                        <p:strVal val="visible"/>
                                      </p:to>
                                    </p:set>
                                    <p:animEffect transition="in" filter="dissolve">
                                      <p:cBhvr>
                                        <p:cTn id="18" dur="500"/>
                                        <p:tgtEl>
                                          <p:spTgt spid="18"/>
                                        </p:tgtEl>
                                      </p:cBhvr>
                                    </p:animEffect>
                                  </p:childTnLst>
                                </p:cTn>
                              </p:par>
                              <p:par>
                                <p:cTn id="19" presetID="9" presetClass="entr" presetSubtype="0"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dissolve">
                                      <p:cBhvr>
                                        <p:cTn id="21" dur="500"/>
                                        <p:tgtEl>
                                          <p:spTgt spid="10"/>
                                        </p:tgtEl>
                                      </p:cBhvr>
                                    </p:animEffect>
                                  </p:childTnLst>
                                </p:cTn>
                              </p:par>
                              <p:par>
                                <p:cTn id="22" presetID="9" presetClass="entr" presetSubtype="0" fill="hold" nodeType="with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dissolve">
                                      <p:cBhvr>
                                        <p:cTn id="24" dur="500"/>
                                        <p:tgtEl>
                                          <p:spTgt spid="7"/>
                                        </p:tgtEl>
                                      </p:cBhvr>
                                    </p:animEffect>
                                  </p:childTnLst>
                                </p:cTn>
                              </p:par>
                            </p:childTnLst>
                          </p:cTn>
                        </p:par>
                      </p:childTnLst>
                    </p:cTn>
                  </p:par>
                  <p:par>
                    <p:cTn id="25" fill="hold">
                      <p:stCondLst>
                        <p:cond delay="indefinite"/>
                      </p:stCondLst>
                      <p:childTnLst>
                        <p:par>
                          <p:cTn id="26" fill="hold">
                            <p:stCondLst>
                              <p:cond delay="0"/>
                            </p:stCondLst>
                            <p:childTnLst>
                              <p:par>
                                <p:cTn id="27" presetID="9" presetClass="entr" presetSubtype="0" fill="hold" grpId="0" nodeType="click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dissolve">
                                      <p:cBhvr>
                                        <p:cTn id="29" dur="500"/>
                                        <p:tgtEl>
                                          <p:spTgt spid="11"/>
                                        </p:tgtEl>
                                      </p:cBhvr>
                                    </p:animEffect>
                                  </p:childTnLst>
                                </p:cTn>
                              </p:par>
                              <p:par>
                                <p:cTn id="30" presetID="9" presetClass="entr" presetSubtype="0" fill="hold" nodeType="with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dissolve">
                                      <p:cBhvr>
                                        <p:cTn id="32" dur="500"/>
                                        <p:tgtEl>
                                          <p:spTgt spid="6"/>
                                        </p:tgtEl>
                                      </p:cBhvr>
                                    </p:animEffect>
                                  </p:childTnLst>
                                </p:cTn>
                              </p:par>
                            </p:childTnLst>
                          </p:cTn>
                        </p:par>
                      </p:childTnLst>
                    </p:cTn>
                  </p:par>
                  <p:par>
                    <p:cTn id="33" fill="hold">
                      <p:stCondLst>
                        <p:cond delay="indefinite"/>
                      </p:stCondLst>
                      <p:childTnLst>
                        <p:par>
                          <p:cTn id="34" fill="hold">
                            <p:stCondLst>
                              <p:cond delay="0"/>
                            </p:stCondLst>
                            <p:childTnLst>
                              <p:par>
                                <p:cTn id="35" presetID="9" presetClass="entr" presetSubtype="0" fill="hold" grpId="0" nodeType="clickEffect">
                                  <p:stCondLst>
                                    <p:cond delay="0"/>
                                  </p:stCondLst>
                                  <p:childTnLst>
                                    <p:set>
                                      <p:cBhvr>
                                        <p:cTn id="36" dur="1" fill="hold">
                                          <p:stCondLst>
                                            <p:cond delay="0"/>
                                          </p:stCondLst>
                                        </p:cTn>
                                        <p:tgtEl>
                                          <p:spTgt spid="20"/>
                                        </p:tgtEl>
                                        <p:attrNameLst>
                                          <p:attrName>style.visibility</p:attrName>
                                        </p:attrNameLst>
                                      </p:cBhvr>
                                      <p:to>
                                        <p:strVal val="visible"/>
                                      </p:to>
                                    </p:set>
                                    <p:animEffect transition="in" filter="dissolve">
                                      <p:cBhvr>
                                        <p:cTn id="37" dur="500"/>
                                        <p:tgtEl>
                                          <p:spTgt spid="20"/>
                                        </p:tgtEl>
                                      </p:cBhvr>
                                    </p:animEffect>
                                  </p:childTnLst>
                                </p:cTn>
                              </p:par>
                              <p:par>
                                <p:cTn id="38" presetID="9" presetClass="entr" presetSubtype="0" fill="hold" nodeType="withEffect">
                                  <p:stCondLst>
                                    <p:cond delay="0"/>
                                  </p:stCondLst>
                                  <p:childTnLst>
                                    <p:set>
                                      <p:cBhvr>
                                        <p:cTn id="39" dur="1" fill="hold">
                                          <p:stCondLst>
                                            <p:cond delay="0"/>
                                          </p:stCondLst>
                                        </p:cTn>
                                        <p:tgtEl>
                                          <p:spTgt spid="17"/>
                                        </p:tgtEl>
                                        <p:attrNameLst>
                                          <p:attrName>style.visibility</p:attrName>
                                        </p:attrNameLst>
                                      </p:cBhvr>
                                      <p:to>
                                        <p:strVal val="visible"/>
                                      </p:to>
                                    </p:set>
                                    <p:animEffect transition="in" filter="dissolve">
                                      <p:cBhvr>
                                        <p:cTn id="40" dur="500"/>
                                        <p:tgtEl>
                                          <p:spTgt spid="17"/>
                                        </p:tgtEl>
                                      </p:cBhvr>
                                    </p:animEffect>
                                  </p:childTnLst>
                                </p:cTn>
                              </p:par>
                              <p:par>
                                <p:cTn id="41" presetID="9" presetClass="entr" presetSubtype="0" fill="hold" nodeType="withEffect">
                                  <p:stCondLst>
                                    <p:cond delay="0"/>
                                  </p:stCondLst>
                                  <p:childTnLst>
                                    <p:set>
                                      <p:cBhvr>
                                        <p:cTn id="42" dur="1" fill="hold">
                                          <p:stCondLst>
                                            <p:cond delay="0"/>
                                          </p:stCondLst>
                                        </p:cTn>
                                        <p:tgtEl>
                                          <p:spTgt spid="15"/>
                                        </p:tgtEl>
                                        <p:attrNameLst>
                                          <p:attrName>style.visibility</p:attrName>
                                        </p:attrNameLst>
                                      </p:cBhvr>
                                      <p:to>
                                        <p:strVal val="visible"/>
                                      </p:to>
                                    </p:set>
                                    <p:animEffect transition="in" filter="dissolve">
                                      <p:cBhvr>
                                        <p:cTn id="43" dur="500"/>
                                        <p:tgtEl>
                                          <p:spTgt spid="15"/>
                                        </p:tgtEl>
                                      </p:cBhvr>
                                    </p:animEffect>
                                  </p:childTnLst>
                                </p:cTn>
                              </p:par>
                              <p:par>
                                <p:cTn id="44" presetID="9" presetClass="entr" presetSubtype="0" fill="hold" nodeType="withEffect">
                                  <p:stCondLst>
                                    <p:cond delay="0"/>
                                  </p:stCondLst>
                                  <p:childTnLst>
                                    <p:set>
                                      <p:cBhvr>
                                        <p:cTn id="45" dur="1" fill="hold">
                                          <p:stCondLst>
                                            <p:cond delay="0"/>
                                          </p:stCondLst>
                                        </p:cTn>
                                        <p:tgtEl>
                                          <p:spTgt spid="14"/>
                                        </p:tgtEl>
                                        <p:attrNameLst>
                                          <p:attrName>style.visibility</p:attrName>
                                        </p:attrNameLst>
                                      </p:cBhvr>
                                      <p:to>
                                        <p:strVal val="visible"/>
                                      </p:to>
                                    </p:set>
                                    <p:animEffect transition="in" filter="dissolve">
                                      <p:cBhvr>
                                        <p:cTn id="46" dur="500"/>
                                        <p:tgtEl>
                                          <p:spTgt spid="14"/>
                                        </p:tgtEl>
                                      </p:cBhvr>
                                    </p:animEffect>
                                  </p:childTnLst>
                                </p:cTn>
                              </p:par>
                              <p:par>
                                <p:cTn id="47" presetID="9" presetClass="entr" presetSubtype="0" fill="hold" grpId="0" nodeType="withEffect">
                                  <p:stCondLst>
                                    <p:cond delay="0"/>
                                  </p:stCondLst>
                                  <p:childTnLst>
                                    <p:set>
                                      <p:cBhvr>
                                        <p:cTn id="48" dur="1" fill="hold">
                                          <p:stCondLst>
                                            <p:cond delay="0"/>
                                          </p:stCondLst>
                                        </p:cTn>
                                        <p:tgtEl>
                                          <p:spTgt spid="19"/>
                                        </p:tgtEl>
                                        <p:attrNameLst>
                                          <p:attrName>style.visibility</p:attrName>
                                        </p:attrNameLst>
                                      </p:cBhvr>
                                      <p:to>
                                        <p:strVal val="visible"/>
                                      </p:to>
                                    </p:set>
                                    <p:animEffect transition="in" filter="dissolve">
                                      <p:cBhvr>
                                        <p:cTn id="49" dur="500"/>
                                        <p:tgtEl>
                                          <p:spTgt spid="19"/>
                                        </p:tgtEl>
                                      </p:cBhvr>
                                    </p:animEffect>
                                  </p:childTnLst>
                                </p:cTn>
                              </p:par>
                              <p:par>
                                <p:cTn id="50" presetID="9" presetClass="entr" presetSubtype="0" fill="hold" grpId="0" nodeType="withEffect">
                                  <p:stCondLst>
                                    <p:cond delay="0"/>
                                  </p:stCondLst>
                                  <p:childTnLst>
                                    <p:set>
                                      <p:cBhvr>
                                        <p:cTn id="51" dur="1" fill="hold">
                                          <p:stCondLst>
                                            <p:cond delay="0"/>
                                          </p:stCondLst>
                                        </p:cTn>
                                        <p:tgtEl>
                                          <p:spTgt spid="22"/>
                                        </p:tgtEl>
                                        <p:attrNameLst>
                                          <p:attrName>style.visibility</p:attrName>
                                        </p:attrNameLst>
                                      </p:cBhvr>
                                      <p:to>
                                        <p:strVal val="visible"/>
                                      </p:to>
                                    </p:set>
                                    <p:animEffect transition="in" filter="dissolve">
                                      <p:cBhvr>
                                        <p:cTn id="52" dur="500"/>
                                        <p:tgtEl>
                                          <p:spTgt spid="22"/>
                                        </p:tgtEl>
                                      </p:cBhvr>
                                    </p:animEffect>
                                  </p:childTnLst>
                                </p:cTn>
                              </p:par>
                              <p:par>
                                <p:cTn id="53" presetID="9" presetClass="entr" presetSubtype="0" fill="hold" grpId="1" nodeType="withEffect">
                                  <p:stCondLst>
                                    <p:cond delay="0"/>
                                  </p:stCondLst>
                                  <p:childTnLst>
                                    <p:set>
                                      <p:cBhvr>
                                        <p:cTn id="54" dur="1" fill="hold">
                                          <p:stCondLst>
                                            <p:cond delay="0"/>
                                          </p:stCondLst>
                                        </p:cTn>
                                        <p:tgtEl>
                                          <p:spTgt spid="22"/>
                                        </p:tgtEl>
                                        <p:attrNameLst>
                                          <p:attrName>style.visibility</p:attrName>
                                        </p:attrNameLst>
                                      </p:cBhvr>
                                      <p:to>
                                        <p:strVal val="visible"/>
                                      </p:to>
                                    </p:set>
                                    <p:animEffect transition="in" filter="dissolve">
                                      <p:cBhvr>
                                        <p:cTn id="55" dur="500"/>
                                        <p:tgtEl>
                                          <p:spTgt spid="22"/>
                                        </p:tgtEl>
                                      </p:cBhvr>
                                    </p:animEffect>
                                  </p:childTnLst>
                                </p:cTn>
                              </p:par>
                              <p:par>
                                <p:cTn id="56" presetID="9" presetClass="entr" presetSubtype="0" fill="hold" grpId="0" nodeType="withEffect">
                                  <p:stCondLst>
                                    <p:cond delay="0"/>
                                  </p:stCondLst>
                                  <p:childTnLst>
                                    <p:set>
                                      <p:cBhvr>
                                        <p:cTn id="57" dur="1" fill="hold">
                                          <p:stCondLst>
                                            <p:cond delay="0"/>
                                          </p:stCondLst>
                                        </p:cTn>
                                        <p:tgtEl>
                                          <p:spTgt spid="21"/>
                                        </p:tgtEl>
                                        <p:attrNameLst>
                                          <p:attrName>style.visibility</p:attrName>
                                        </p:attrNameLst>
                                      </p:cBhvr>
                                      <p:to>
                                        <p:strVal val="visible"/>
                                      </p:to>
                                    </p:set>
                                    <p:animEffect transition="in" filter="dissolve">
                                      <p:cBhvr>
                                        <p:cTn id="58"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8" grpId="0" animBg="1"/>
      <p:bldP spid="19" grpId="0" animBg="1"/>
      <p:bldP spid="20" grpId="0"/>
      <p:bldP spid="21" grpId="0"/>
      <p:bldP spid="22" grpId="0" animBg="1"/>
      <p:bldP spid="22" grpId="1" animBg="1"/>
    </p:bldLst>
  </p:timing>
</p:sld>
</file>

<file path=ppt/theme/theme1.xml><?xml version="1.0" encoding="utf-8"?>
<a:theme xmlns:a="http://schemas.openxmlformats.org/drawingml/2006/main" name="Struttura predefinita">
  <a:themeElements>
    <a:clrScheme name="Struttura predefinita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Struttura predefinita">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Struttura predefinita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Struttura predefinita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Struttura predefinita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Struttura predefinita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Struttura predefinita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Struttura predefinita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Struttura predefinita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Struttura predefinita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Struttura predefinita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Struttura predefinita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Struttura predefinita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Struttura predefinita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ema di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1999</TotalTime>
  <Words>2633</Words>
  <Application>Microsoft Office PowerPoint</Application>
  <PresentationFormat>Presentazione su schermo (4:3)</PresentationFormat>
  <Paragraphs>390</Paragraphs>
  <Slides>38</Slides>
  <Notes>0</Notes>
  <HiddenSlides>0</HiddenSlides>
  <MMClips>4</MMClips>
  <ScaleCrop>false</ScaleCrop>
  <HeadingPairs>
    <vt:vector size="6" baseType="variant">
      <vt:variant>
        <vt:lpstr>Tema</vt:lpstr>
      </vt:variant>
      <vt:variant>
        <vt:i4>1</vt:i4>
      </vt:variant>
      <vt:variant>
        <vt:lpstr>Server OLE incorporati</vt:lpstr>
      </vt:variant>
      <vt:variant>
        <vt:i4>0</vt:i4>
      </vt:variant>
      <vt:variant>
        <vt:lpstr>Titoli diapositive</vt:lpstr>
      </vt:variant>
      <vt:variant>
        <vt:i4>38</vt:i4>
      </vt:variant>
    </vt:vector>
  </HeadingPairs>
  <TitlesOfParts>
    <vt:vector size="39" baseType="lpstr">
      <vt:lpstr>Struttura predefinita</vt:lpstr>
      <vt:lpstr>La valutazione strumentale: ruolo dell’otorinolaringoiatra</vt:lpstr>
      <vt:lpstr>Diapositiva 2</vt:lpstr>
      <vt:lpstr>La diagnostica orl nella disfagia</vt:lpstr>
      <vt:lpstr>Diagnostica statica</vt:lpstr>
      <vt:lpstr>Diapositiva 5</vt:lpstr>
      <vt:lpstr>Diapositiva 6</vt:lpstr>
      <vt:lpstr>FEES</vt:lpstr>
      <vt:lpstr>FEES</vt:lpstr>
      <vt:lpstr>FEES</vt:lpstr>
      <vt:lpstr>FEES</vt:lpstr>
      <vt:lpstr>Diapositiva 11</vt:lpstr>
      <vt:lpstr>Diapositiva 12</vt:lpstr>
      <vt:lpstr>FEES</vt:lpstr>
      <vt:lpstr>FEES</vt:lpstr>
      <vt:lpstr>Diapositiva 15</vt:lpstr>
      <vt:lpstr>Diapositiva 16</vt:lpstr>
      <vt:lpstr>Diapositiva 17</vt:lpstr>
      <vt:lpstr>Diapositiva 18</vt:lpstr>
      <vt:lpstr>Diapositiva 19</vt:lpstr>
      <vt:lpstr>Diapositiva 20</vt:lpstr>
      <vt:lpstr>Diapositiva 21</vt:lpstr>
      <vt:lpstr>Diapositiva 22</vt:lpstr>
      <vt:lpstr>FEESST</vt:lpstr>
      <vt:lpstr>Diapositiva 24</vt:lpstr>
      <vt:lpstr>Diapositiva 25</vt:lpstr>
      <vt:lpstr>Quando richiedere la valutazione strumentale </vt:lpstr>
      <vt:lpstr>Diapositiva 27</vt:lpstr>
      <vt:lpstr>Patologie</vt:lpstr>
      <vt:lpstr>Patologie</vt:lpstr>
      <vt:lpstr>Patologie</vt:lpstr>
      <vt:lpstr>Diapositiva 31</vt:lpstr>
      <vt:lpstr>Diapositiva 32</vt:lpstr>
      <vt:lpstr>Diapositiva 33</vt:lpstr>
      <vt:lpstr>Diapositiva 34</vt:lpstr>
      <vt:lpstr>Diapositiva 35</vt:lpstr>
      <vt:lpstr>Diapositiva 36</vt:lpstr>
      <vt:lpstr>Diapositiva 37</vt:lpstr>
      <vt:lpstr>Conclusioni</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La diagnostica strumentale nel paziente disfagico </dc:title>
  <dc:creator>reparto</dc:creator>
  <cp:lastModifiedBy> </cp:lastModifiedBy>
  <cp:revision>179</cp:revision>
  <dcterms:created xsi:type="dcterms:W3CDTF">2010-11-14T12:49:50Z</dcterms:created>
  <dcterms:modified xsi:type="dcterms:W3CDTF">2012-05-24T07:25:44Z</dcterms:modified>
</cp:coreProperties>
</file>